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7" r:id="rId5"/>
    <p:sldId id="289" r:id="rId6"/>
    <p:sldId id="296" r:id="rId7"/>
    <p:sldId id="291" r:id="rId8"/>
    <p:sldId id="290" r:id="rId9"/>
    <p:sldId id="293" r:id="rId10"/>
    <p:sldId id="292" r:id="rId11"/>
    <p:sldId id="29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imsrud" initials="AG" lastIdx="1" clrIdx="0">
    <p:extLst>
      <p:ext uri="{19B8F6BF-5375-455C-9EA6-DF929625EA0E}">
        <p15:presenceInfo xmlns:p15="http://schemas.microsoft.com/office/powerpoint/2012/main" userId="S::anna.grimsrud@iasociety.org::f85a3dff-7d89-4dbf-9104-c8b3290d15ec" providerId="AD"/>
      </p:ext>
    </p:extLst>
  </p:cmAuthor>
  <p:cmAuthor id="2" name="Primrose Matambanadzo" initials="PM" lastIdx="1" clrIdx="1">
    <p:extLst>
      <p:ext uri="{19B8F6BF-5375-455C-9EA6-DF929625EA0E}">
        <p15:presenceInfo xmlns:p15="http://schemas.microsoft.com/office/powerpoint/2012/main" userId="S::primrose@ceshhar.co.zw::1f17d0b5-1667-4ad8-91df-5e7376660d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19.10.21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19.10.21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3"/>
            <a:ext cx="10553950" cy="4397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4"/>
            <a:ext cx="9825212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94000"/>
            <a:ext cx="11385550" cy="3379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84475"/>
            <a:ext cx="6192837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870583" y="2784475"/>
            <a:ext cx="5218230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61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67" r:id="rId4"/>
    <p:sldLayoutId id="2147483668" r:id="rId5"/>
    <p:sldLayoutId id="2147483665" r:id="rId6"/>
    <p:sldLayoutId id="2147483664" r:id="rId7"/>
    <p:sldLayoutId id="2147483650" r:id="rId8"/>
    <p:sldLayoutId id="2147483654" r:id="rId9"/>
    <p:sldLayoutId id="2147483662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800" dirty="0">
                <a:latin typeface="+mj-lt"/>
              </a:rPr>
              <a:t>Differentiated service delivery for HIV during COVID-19: Lessons and opportunities</a:t>
            </a:r>
            <a:br>
              <a:rPr lang="en-US" sz="6000" dirty="0">
                <a:latin typeface="+mj-lt"/>
              </a:rPr>
            </a:br>
            <a:r>
              <a:rPr lang="en-US" sz="4800" b="0" dirty="0">
                <a:solidFill>
                  <a:schemeClr val="tx1"/>
                </a:solidFill>
                <a:latin typeface="+mn-lt"/>
              </a:rPr>
              <a:t>Launch of the </a:t>
            </a:r>
            <a:br>
              <a:rPr lang="en-US" sz="4800" b="0" dirty="0">
                <a:solidFill>
                  <a:schemeClr val="tx1"/>
                </a:solidFill>
                <a:latin typeface="+mn-lt"/>
              </a:rPr>
            </a:br>
            <a:r>
              <a:rPr lang="en-US" sz="4800" b="0" dirty="0">
                <a:solidFill>
                  <a:schemeClr val="tx1"/>
                </a:solidFill>
                <a:latin typeface="+mn-lt"/>
              </a:rPr>
              <a:t>JIAS supplement</a:t>
            </a:r>
            <a:br>
              <a:rPr lang="de-DE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BD59A-EF3A-774A-BBC7-33D68EB9610F}"/>
              </a:ext>
            </a:extLst>
          </p:cNvPr>
          <p:cNvSpPr txBox="1"/>
          <p:nvPr/>
        </p:nvSpPr>
        <p:spPr>
          <a:xfrm>
            <a:off x="3719512" y="6057900"/>
            <a:ext cx="813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Anna Grimsrud, IAS – the International AIDS Society</a:t>
            </a:r>
          </a:p>
          <a:p>
            <a:r>
              <a:rPr 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Izukanji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Sikazwe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, Centre for Infectious Disease Research in Zambia (CIDRZ)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4FA69-4B56-3647-AB85-35907B10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1" y="1294944"/>
            <a:ext cx="3381136" cy="44266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B6D2-2349-3546-8E8F-CF1A1B4E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Today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B29D44-4C8C-F14B-A3BB-BDBDEA1E4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63017"/>
              </p:ext>
            </p:extLst>
          </p:nvPr>
        </p:nvGraphicFramePr>
        <p:xfrm>
          <a:off x="442913" y="2051538"/>
          <a:ext cx="11306174" cy="453282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26810">
                  <a:extLst>
                    <a:ext uri="{9D8B030D-6E8A-4147-A177-3AD203B41FA5}">
                      <a16:colId xmlns:a16="http://schemas.microsoft.com/office/drawing/2014/main" val="412192797"/>
                    </a:ext>
                  </a:extLst>
                </a:gridCol>
                <a:gridCol w="4879364">
                  <a:extLst>
                    <a:ext uri="{9D8B030D-6E8A-4147-A177-3AD203B41FA5}">
                      <a16:colId xmlns:a16="http://schemas.microsoft.com/office/drawing/2014/main" val="1395331904"/>
                    </a:ext>
                  </a:extLst>
                </a:gridCol>
              </a:tblGrid>
              <a:tr h="33218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Introduction and overview</a:t>
                      </a:r>
                      <a:endParaRPr lang="en-ZA" sz="1600" b="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b="0" cap="all" spc="10" dirty="0">
                          <a:effectLst/>
                          <a:latin typeface="+mn-lt"/>
                        </a:rPr>
                        <a:t>Session moderators: Anna Grimsrud, IAS – International AIDS Society, South Africa &amp; </a:t>
                      </a:r>
                      <a:r>
                        <a:rPr lang="en-GB" sz="1200" b="0" cap="all" spc="10" dirty="0" err="1">
                          <a:effectLst/>
                          <a:latin typeface="+mn-lt"/>
                        </a:rPr>
                        <a:t>Izukanji</a:t>
                      </a:r>
                      <a:r>
                        <a:rPr lang="en-GB" sz="1200" b="0" cap="all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0" cap="all" spc="10" dirty="0" err="1">
                          <a:effectLst/>
                          <a:latin typeface="+mn-lt"/>
                        </a:rPr>
                        <a:t>Sikazwe</a:t>
                      </a:r>
                      <a:r>
                        <a:rPr lang="en-GB" sz="1200" b="0" cap="all" spc="10" dirty="0">
                          <a:effectLst/>
                          <a:latin typeface="+mn-lt"/>
                        </a:rPr>
                        <a:t>, </a:t>
                      </a:r>
                      <a:r>
                        <a:rPr lang="en-ZA" sz="1200" b="0" cap="all" spc="10" dirty="0">
                          <a:effectLst/>
                          <a:latin typeface="+mn-lt"/>
                        </a:rPr>
                        <a:t>Centre for Infectious Disease Research in Zambia (CIDRZ), Zambia</a:t>
                      </a:r>
                      <a:endParaRPr lang="en-ZA" sz="1200" b="0" spc="1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/>
                </a:tc>
                <a:extLst>
                  <a:ext uri="{0D108BD9-81ED-4DB2-BD59-A6C34878D82A}">
                    <a16:rowId xmlns:a16="http://schemas.microsoft.com/office/drawing/2014/main" val="4235359110"/>
                  </a:ext>
                </a:extLst>
              </a:tr>
              <a:tr h="90712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Supporting PrEP access for female sex workers in Zimbabwe during COVID-19 lockdown with community-based delivery, extended PrEP refills and virtual support during COVID-19 lockdown</a:t>
                      </a:r>
                      <a:endParaRPr lang="en-ZA" sz="1600" b="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200" spc="10" dirty="0">
                          <a:effectLst/>
                        </a:rPr>
                        <a:t>Primrose </a:t>
                      </a:r>
                      <a:r>
                        <a:rPr lang="en-US" sz="1200" spc="10" dirty="0" err="1">
                          <a:effectLst/>
                        </a:rPr>
                        <a:t>Matambanadzo</a:t>
                      </a:r>
                      <a:r>
                        <a:rPr lang="en-US" sz="1200" spc="10" dirty="0">
                          <a:effectLst/>
                        </a:rPr>
                        <a:t>, Centre for Sexual Health and HIV/AIDS Research (</a:t>
                      </a:r>
                      <a:r>
                        <a:rPr lang="en-US" sz="1200" spc="10" dirty="0" err="1">
                          <a:effectLst/>
                        </a:rPr>
                        <a:t>CeSHHAR</a:t>
                      </a:r>
                      <a:r>
                        <a:rPr lang="en-US" sz="1200" spc="10" dirty="0">
                          <a:effectLst/>
                        </a:rPr>
                        <a:t>), Zimbabwe</a:t>
                      </a:r>
                      <a:endParaRPr lang="en-ZA" sz="120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3049573819"/>
                  </a:ext>
                </a:extLst>
              </a:tr>
              <a:tr h="53619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Changes in utilization of DSD for HIV treatment during COVID-19 in Zambia</a:t>
                      </a:r>
                      <a:endParaRPr lang="en-ZA" sz="1600" b="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spc="10" dirty="0" err="1">
                          <a:effectLst/>
                        </a:rPr>
                        <a:t>Youngji</a:t>
                      </a:r>
                      <a:r>
                        <a:rPr lang="en-GB" sz="1200" spc="10" dirty="0">
                          <a:effectLst/>
                        </a:rPr>
                        <a:t> Jo, Boston Medical Centre, USA and Bevis Phiri, Clinton Health Access Initiative (CHAI), Zambia </a:t>
                      </a:r>
                      <a:endParaRPr lang="en-ZA" sz="120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3447145833"/>
                  </a:ext>
                </a:extLst>
              </a:tr>
              <a:tr h="54966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DSD for people on second-line antiretroviral therapy: Evidence from KwaZulu-Natal, South Africa</a:t>
                      </a:r>
                      <a:endParaRPr lang="en-ZA" sz="1600" b="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spc="10" dirty="0">
                          <a:effectLst/>
                        </a:rPr>
                        <a:t>Jienchi </a:t>
                      </a:r>
                      <a:r>
                        <a:rPr lang="en-GB" sz="1200" spc="10" dirty="0" err="1">
                          <a:effectLst/>
                        </a:rPr>
                        <a:t>Dorward</a:t>
                      </a:r>
                      <a:r>
                        <a:rPr lang="en-ZA" sz="1200" spc="10" dirty="0">
                          <a:effectLst/>
                        </a:rPr>
                        <a:t>, </a:t>
                      </a:r>
                      <a:r>
                        <a:rPr lang="en-GB" sz="1200" spc="10" dirty="0">
                          <a:effectLst/>
                        </a:rPr>
                        <a:t>Centre for the AIDS Programme of Research in South Africa (CAPRISA), South Africa </a:t>
                      </a:r>
                      <a:endParaRPr lang="en-ZA" sz="120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3605036126"/>
                  </a:ext>
                </a:extLst>
              </a:tr>
              <a:tr h="90712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Earlier referral to a community-based DSD for HIV treatment model with multi-month dispensing and annual clinic visits: Data from two cluster-randomized trials in Lesotho and Zimbabwe</a:t>
                      </a:r>
                      <a:endParaRPr lang="en-ZA" sz="1600" b="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spc="10" dirty="0">
                          <a:effectLst/>
                        </a:rPr>
                        <a:t>Trish </a:t>
                      </a:r>
                      <a:r>
                        <a:rPr lang="en-GB" sz="1200" spc="10" dirty="0" err="1">
                          <a:effectLst/>
                        </a:rPr>
                        <a:t>Muzenda</a:t>
                      </a:r>
                      <a:r>
                        <a:rPr lang="en-ZA" sz="1200" spc="10" dirty="0">
                          <a:effectLst/>
                        </a:rPr>
                        <a:t>, </a:t>
                      </a:r>
                      <a:r>
                        <a:rPr lang="en-GB" sz="1200" spc="10" dirty="0" err="1">
                          <a:effectLst/>
                        </a:rPr>
                        <a:t>Kheth’Impilo</a:t>
                      </a:r>
                      <a:r>
                        <a:rPr lang="en-GB" sz="1200" spc="10" dirty="0">
                          <a:effectLst/>
                        </a:rPr>
                        <a:t> AIDS Free Living and School of Public Health and Family Medicine, University of Cape Town, South Africa </a:t>
                      </a:r>
                      <a:endParaRPr lang="en-ZA" sz="120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3076308605"/>
                  </a:ext>
                </a:extLst>
              </a:tr>
              <a:tr h="54966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600" b="0" cap="all" spc="10" dirty="0">
                          <a:effectLst/>
                        </a:rPr>
                        <a:t>Silver linings: How COVID-19 expedited differentiated service delivery for HIV</a:t>
                      </a:r>
                      <a:endParaRPr lang="en-ZA" sz="1600" b="0" spc="10" dirty="0">
                        <a:effectLst/>
                      </a:endParaRP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GB" sz="1200" spc="10" dirty="0">
                          <a:effectLst/>
                        </a:rPr>
                        <a:t>Peter Ehrenkranz, Bill &amp; Melinda Gates Foundation (BMGF), USA</a:t>
                      </a:r>
                      <a:endParaRPr lang="en-ZA" sz="1200" spc="10" dirty="0">
                        <a:effectLst/>
                        <a:latin typeface="IAS Ribbon Sans Light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4059352899"/>
                  </a:ext>
                </a:extLst>
              </a:tr>
              <a:tr h="54966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ZA" sz="1600" b="0" spc="10" dirty="0">
                          <a:effectLst/>
                        </a:rPr>
                        <a:t>DISCUSSION</a:t>
                      </a:r>
                    </a:p>
                  </a:txBody>
                  <a:tcPr marL="43006" marR="430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ZA" sz="1200" spc="10" dirty="0">
                          <a:effectLst/>
                          <a:latin typeface="IAS Ribbon Sans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Authors and Nelson </a:t>
                      </a:r>
                      <a:r>
                        <a:rPr lang="en-ZA" sz="1200" spc="10" dirty="0" err="1">
                          <a:effectLst/>
                          <a:latin typeface="IAS Ribbon Sans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Otwoma</a:t>
                      </a:r>
                      <a:r>
                        <a:rPr lang="en-ZA" sz="1200" spc="10" dirty="0">
                          <a:effectLst/>
                          <a:latin typeface="IAS Ribbon Sans Light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National Empowerment Network of People living with HIV/AIDS in Kenya (NEPHAK), Kenya</a:t>
                      </a:r>
                    </a:p>
                  </a:txBody>
                  <a:tcPr marL="43006" marR="43006" marT="0" marB="0" anchor="ctr"/>
                </a:tc>
                <a:extLst>
                  <a:ext uri="{0D108BD9-81ED-4DB2-BD59-A6C34878D82A}">
                    <a16:rowId xmlns:a16="http://schemas.microsoft.com/office/drawing/2014/main" val="159670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68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C119-BFBE-5A4B-A4E0-250B3695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129B5-E5AB-FE42-B185-BB2C3A6A1F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A5354-3100-E848-A995-845F030D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156"/>
            <a:ext cx="12192000" cy="45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25868-A9D9-7143-8280-140D5210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476500"/>
            <a:ext cx="71882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B8726-C28B-CB41-8848-8E1AB5A97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8" y="0"/>
            <a:ext cx="6727051" cy="2878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F436B2-0C0D-834D-A702-A1E78326A6F3}"/>
              </a:ext>
            </a:extLst>
          </p:cNvPr>
          <p:cNvSpPr txBox="1"/>
          <p:nvPr/>
        </p:nvSpPr>
        <p:spPr>
          <a:xfrm>
            <a:off x="147278" y="3429000"/>
            <a:ext cx="4856522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000" dirty="0"/>
              <a:t>“During the COVID-19 pandemic, the VA increased the use of virtual visits and longer ARV refills, while maintaining a high percentage of patients with suppressed VL among those with VL measured. Despite decreased in-person services</a:t>
            </a:r>
          </a:p>
          <a:p>
            <a:r>
              <a:rPr lang="en-ZA" sz="2000" dirty="0"/>
              <a:t>during the pandemic, access to ARVs was not disrupted.”</a:t>
            </a:r>
          </a:p>
        </p:txBody>
      </p:sp>
    </p:spTree>
    <p:extLst>
      <p:ext uri="{BB962C8B-B14F-4D97-AF65-F5344CB8AC3E}">
        <p14:creationId xmlns:p14="http://schemas.microsoft.com/office/powerpoint/2010/main" val="193870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1A54A3-B90B-574A-8C81-4AE20D16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8600"/>
            <a:ext cx="5380850" cy="25571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8D63EC2-3E36-2A4A-A786-F0EAD8BC05F3}"/>
              </a:ext>
            </a:extLst>
          </p:cNvPr>
          <p:cNvSpPr/>
          <p:nvPr/>
        </p:nvSpPr>
        <p:spPr>
          <a:xfrm>
            <a:off x="6724066" y="188686"/>
            <a:ext cx="5148943" cy="2417014"/>
          </a:xfrm>
          <a:prstGeom prst="wedgeRoundRectCallout">
            <a:avLst>
              <a:gd name="adj1" fmla="val -60409"/>
              <a:gd name="adj2" fmla="val -2272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/>
              <a:t>“We needed to find a way for clients to get their ART and receive the [medical services] as if they came to the clinic. This led to the [incorporation of] the telehealth follow-up via video call. We chose the technological tools that are widely available, which are smartphone and LINE application. If the clients could not do telehealth because they didn’t have a phone or internet, they could still come to the clinic, given how small the outbreak was in our country”. –</a:t>
            </a:r>
          </a:p>
          <a:p>
            <a:pPr algn="ctr"/>
            <a:r>
              <a:rPr lang="en-ZA" sz="1400" i="1" dirty="0"/>
              <a:t>Physician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282E43-B350-3E4A-8E07-BC5CBF7F8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3537184"/>
            <a:ext cx="6737350" cy="2662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B9756-6CD3-FB44-9E79-19C323285FB6}"/>
              </a:ext>
            </a:extLst>
          </p:cNvPr>
          <p:cNvSpPr txBox="1"/>
          <p:nvPr/>
        </p:nvSpPr>
        <p:spPr>
          <a:xfrm>
            <a:off x="185964" y="4419600"/>
            <a:ext cx="452671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ZA" dirty="0"/>
              <a:t>We found that participants were appreciative of adaptations of the national AIDS program to ensure continuity of services, such as MMD and home/community-based ART delivery</a:t>
            </a:r>
            <a:r>
              <a:rPr lang="en-US" dirty="0"/>
              <a:t>”</a:t>
            </a:r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F1E0A3-BADA-2548-A1E8-EA78C7A0A6AE}"/>
              </a:ext>
            </a:extLst>
          </p:cNvPr>
          <p:cNvCxnSpPr/>
          <p:nvPr/>
        </p:nvCxnSpPr>
        <p:spPr>
          <a:xfrm>
            <a:off x="185964" y="3200400"/>
            <a:ext cx="118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067B61-F0E1-BE40-9C69-7D6B903B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9"/>
            <a:ext cx="6626135" cy="2857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002F5-ECF0-2F48-B1C6-ED646695FED6}"/>
              </a:ext>
            </a:extLst>
          </p:cNvPr>
          <p:cNvSpPr txBox="1"/>
          <p:nvPr/>
        </p:nvSpPr>
        <p:spPr>
          <a:xfrm>
            <a:off x="7206761" y="217682"/>
            <a:ext cx="4506685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000" dirty="0"/>
              <a:t>“The movement restrictions,</a:t>
            </a:r>
          </a:p>
          <a:p>
            <a:r>
              <a:rPr lang="en-ZA" sz="2000" dirty="0"/>
              <a:t>physical distancing requirements, supply chain disruptions and</a:t>
            </a:r>
          </a:p>
          <a:p>
            <a:r>
              <a:rPr lang="en-ZA" sz="2000" dirty="0"/>
              <a:t>financial difficulties brought on by the pandemic necessitated</a:t>
            </a:r>
          </a:p>
          <a:p>
            <a:r>
              <a:rPr lang="en-ZA" sz="2000" dirty="0"/>
              <a:t>the transitioning of patients to other models of care that</a:t>
            </a:r>
          </a:p>
          <a:p>
            <a:r>
              <a:rPr lang="en-ZA" sz="2000" dirty="0"/>
              <a:t>limit exposure of both patients and HCWs to COVID-19.”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D0FD2-1E9C-F54F-9394-F40DA1CF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46" y="3788495"/>
            <a:ext cx="6032500" cy="2833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4A5EE9-9711-AC4B-8387-D93590C3F378}"/>
              </a:ext>
            </a:extLst>
          </p:cNvPr>
          <p:cNvSpPr txBox="1"/>
          <p:nvPr/>
        </p:nvSpPr>
        <p:spPr>
          <a:xfrm>
            <a:off x="342454" y="3788495"/>
            <a:ext cx="4700954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200" dirty="0"/>
              <a:t>“We found high interest and acceptability of the pharmacy and home delivery models in Botswana, demonstrating that these models could ensure treatment continuation in the context of COVID-19.”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F30892-F20D-484B-8320-5C1984ABE1F7}"/>
              </a:ext>
            </a:extLst>
          </p:cNvPr>
          <p:cNvCxnSpPr/>
          <p:nvPr/>
        </p:nvCxnSpPr>
        <p:spPr>
          <a:xfrm>
            <a:off x="185964" y="3341076"/>
            <a:ext cx="118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1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0013DD-8B1C-F141-9E9A-7033A6612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12528"/>
            <a:ext cx="12039600" cy="283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DA935-85F1-984E-AB03-06C3F704F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5"/>
            <a:ext cx="5657850" cy="2125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11D9B-1662-1B46-8EF7-7C643D7B9702}"/>
              </a:ext>
            </a:extLst>
          </p:cNvPr>
          <p:cNvSpPr txBox="1"/>
          <p:nvPr/>
        </p:nvSpPr>
        <p:spPr>
          <a:xfrm>
            <a:off x="6368144" y="777150"/>
            <a:ext cx="5486400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</a:t>
            </a:r>
            <a:r>
              <a:rPr lang="en-ZA" sz="2000" dirty="0"/>
              <a:t>The COVID-19 adaptations to MMD policy created an enabling environment for accelerating MMD uptake and extending dispensing intervals, particularly among clients &lt; 15 years of age.</a:t>
            </a:r>
            <a:r>
              <a:rPr lang="en-US" sz="2000" dirty="0"/>
              <a:t>”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4921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8DB6-3D6C-9D45-A94A-234ADD1C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/>
                </a:solidFill>
                <a:latin typeface="+mj-lt"/>
              </a:rPr>
              <a:t>Acknowledgements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4423-E40F-D943-A4F0-FD6FB1CD3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We would like to thank all of the authors who responded to our request for contributions, prepared manuscripts, and participated in the rigorous review and selection process.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We hope that this effort to compile the latest evidence and around how differentiated service delivery (DSD) for HIV has been adapted and accelerated in response to COVID-19 will encourage more science and further implementation. </a:t>
            </a:r>
          </a:p>
          <a:p>
            <a:pPr marL="0" indent="0">
              <a:buNone/>
            </a:pP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This supplement was supported funding from the Bill &amp; Melinda Gates Foundation. The content is solely the responsibility of the authors and does not necessarily represent the views of the funding agency.</a:t>
            </a:r>
          </a:p>
        </p:txBody>
      </p:sp>
    </p:spTree>
    <p:extLst>
      <p:ext uri="{BB962C8B-B14F-4D97-AF65-F5344CB8AC3E}">
        <p14:creationId xmlns:p14="http://schemas.microsoft.com/office/powerpoint/2010/main" val="274444490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4" ma:contentTypeDescription="Create a new document." ma:contentTypeScope="" ma:versionID="d3547b5c8b573edc229a91c22a75e538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1c34c7da9929f351853f8c726a3d3ca9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9430eef-9f8d-443d-897b-9afda802e8b4" xsi:nil="true"/>
  </documentManagement>
</p:properties>
</file>

<file path=customXml/itemProps1.xml><?xml version="1.0" encoding="utf-8"?>
<ds:datastoreItem xmlns:ds="http://schemas.openxmlformats.org/officeDocument/2006/customXml" ds:itemID="{57E84A85-501F-443C-9C85-070667FB7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6F776-15E1-4608-A05B-E8CEEC2417C7}">
  <ds:schemaRefs>
    <ds:schemaRef ds:uri="http://schemas.microsoft.com/office/2006/metadata/properties"/>
    <ds:schemaRef ds:uri="http://www.w3.org/XML/1998/namespace"/>
    <ds:schemaRef ds:uri="http://purl.org/dc/elements/1.1/"/>
    <ds:schemaRef ds:uri="250929fa-9806-4449-af20-7947085fa170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9430eef-9f8d-443d-897b-9afda802e8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IAS_PowerPoint_Template_Verdana_BM</Template>
  <TotalTime>13325</TotalTime>
  <Words>661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IAS Ribbon Sans Bold</vt:lpstr>
      <vt:lpstr>IAS Ribbon Sans Light</vt:lpstr>
      <vt:lpstr>Ping LCG Light</vt:lpstr>
      <vt:lpstr>Verdana</vt:lpstr>
      <vt:lpstr>International AIDS Society</vt:lpstr>
      <vt:lpstr>Differentiated service delivery for HIV during COVID-19: Lessons and opportunities Launch of the  JIAS supplement  </vt:lpstr>
      <vt:lpstr>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and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Amie Baldeh</dc:creator>
  <cp:lastModifiedBy>Anna Grimsrud</cp:lastModifiedBy>
  <cp:revision>30</cp:revision>
  <dcterms:created xsi:type="dcterms:W3CDTF">2021-09-29T12:40:18Z</dcterms:created>
  <dcterms:modified xsi:type="dcterms:W3CDTF">2021-10-19T13:24:49Z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</Properties>
</file>