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1"/>
  </p:notesMasterIdLst>
  <p:sldIdLst>
    <p:sldId id="374" r:id="rId2"/>
    <p:sldId id="368" r:id="rId3"/>
    <p:sldId id="269" r:id="rId4"/>
    <p:sldId id="392" r:id="rId5"/>
    <p:sldId id="393" r:id="rId6"/>
    <p:sldId id="380" r:id="rId7"/>
    <p:sldId id="379" r:id="rId8"/>
    <p:sldId id="376" r:id="rId9"/>
    <p:sldId id="377" r:id="rId10"/>
    <p:sldId id="294" r:id="rId11"/>
    <p:sldId id="335" r:id="rId12"/>
    <p:sldId id="394" r:id="rId13"/>
    <p:sldId id="375" r:id="rId14"/>
    <p:sldId id="383" r:id="rId15"/>
    <p:sldId id="293" r:id="rId16"/>
    <p:sldId id="332" r:id="rId17"/>
    <p:sldId id="387" r:id="rId18"/>
    <p:sldId id="390" r:id="rId19"/>
    <p:sldId id="382" r:id="rId20"/>
    <p:sldId id="388" r:id="rId21"/>
    <p:sldId id="276" r:id="rId22"/>
    <p:sldId id="333" r:id="rId23"/>
    <p:sldId id="395" r:id="rId24"/>
    <p:sldId id="384" r:id="rId25"/>
    <p:sldId id="389" r:id="rId26"/>
    <p:sldId id="386" r:id="rId27"/>
    <p:sldId id="391" r:id="rId28"/>
    <p:sldId id="352" r:id="rId29"/>
    <p:sldId id="351"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D9778C7-200D-FA49-BF7F-4FBD3587253F}">
          <p14:sldIdLst>
            <p14:sldId id="374"/>
            <p14:sldId id="368"/>
            <p14:sldId id="269"/>
            <p14:sldId id="392"/>
            <p14:sldId id="393"/>
            <p14:sldId id="380"/>
            <p14:sldId id="379"/>
            <p14:sldId id="376"/>
            <p14:sldId id="377"/>
            <p14:sldId id="294"/>
            <p14:sldId id="335"/>
            <p14:sldId id="394"/>
            <p14:sldId id="375"/>
            <p14:sldId id="383"/>
            <p14:sldId id="293"/>
            <p14:sldId id="332"/>
            <p14:sldId id="387"/>
            <p14:sldId id="390"/>
            <p14:sldId id="382"/>
            <p14:sldId id="388"/>
            <p14:sldId id="276"/>
            <p14:sldId id="333"/>
            <p14:sldId id="395"/>
            <p14:sldId id="384"/>
            <p14:sldId id="389"/>
            <p14:sldId id="386"/>
            <p14:sldId id="391"/>
            <p14:sldId id="352"/>
            <p14:sldId id="35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 Elphick" initials="JE" lastIdx="6" clrIdx="0">
    <p:extLst>
      <p:ext uri="{19B8F6BF-5375-455C-9EA6-DF929625EA0E}">
        <p15:presenceInfo xmlns:p15="http://schemas.microsoft.com/office/powerpoint/2012/main" userId="4a8ce76f3b84de3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E44"/>
    <a:srgbClr val="F4E662"/>
    <a:srgbClr val="FDDF58"/>
    <a:srgbClr val="9ACBCE"/>
    <a:srgbClr val="45999F"/>
    <a:srgbClr val="F0904A"/>
    <a:srgbClr val="F9E8A0"/>
    <a:srgbClr val="F0BC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01"/>
    <p:restoredTop sz="79487" autoAdjust="0"/>
  </p:normalViewPr>
  <p:slideViewPr>
    <p:cSldViewPr snapToGrid="0" snapToObjects="1">
      <p:cViewPr varScale="1">
        <p:scale>
          <a:sx n="53" d="100"/>
          <a:sy n="53" d="100"/>
        </p:scale>
        <p:origin x="85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E56A0-6864-1E4D-B309-28BA7970A4BF}" type="datetimeFigureOut">
              <a:rPr lang="en-US" smtClean="0"/>
              <a:t>5/24/2020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26AAA-3D24-964A-A152-85880F12F8E9}" type="slidenum">
              <a:rPr lang="en-US" smtClean="0"/>
              <a:t>‹#›</a:t>
            </a:fld>
            <a:endParaRPr lang="en-US"/>
          </a:p>
        </p:txBody>
      </p:sp>
    </p:spTree>
    <p:extLst>
      <p:ext uri="{BB962C8B-B14F-4D97-AF65-F5344CB8AC3E}">
        <p14:creationId xmlns:p14="http://schemas.microsoft.com/office/powerpoint/2010/main" val="2299922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1</a:t>
            </a:fld>
            <a:endParaRPr lang="en-US"/>
          </a:p>
        </p:txBody>
      </p:sp>
    </p:spTree>
    <p:extLst>
      <p:ext uri="{BB962C8B-B14F-4D97-AF65-F5344CB8AC3E}">
        <p14:creationId xmlns:p14="http://schemas.microsoft.com/office/powerpoint/2010/main" val="10517578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3200" b="1" kern="1200" dirty="0">
                <a:solidFill>
                  <a:schemeClr val="tx1"/>
                </a:solidFill>
                <a:effectLst/>
                <a:highlight>
                  <a:srgbClr val="FFFF00"/>
                </a:highlight>
                <a:latin typeface="+mn-lt"/>
                <a:ea typeface="+mn-ea"/>
                <a:cs typeface="+mn-cs"/>
              </a:rPr>
              <a:t>Yellow Zone:  </a:t>
            </a:r>
            <a:r>
              <a:rPr lang="en-ZA" sz="1200" b="1" kern="1200" dirty="0">
                <a:solidFill>
                  <a:schemeClr val="tx1"/>
                </a:solidFill>
                <a:effectLst/>
                <a:latin typeface="+mn-lt"/>
                <a:ea typeface="+mn-ea"/>
                <a:cs typeface="+mn-cs"/>
              </a:rPr>
              <a:t>Moderate COVID-19 risk zone – patients with COVID-19 symptoms have not been identified or separated out yet </a:t>
            </a:r>
            <a:endParaRPr lang="en-ZA" b="1" dirty="0">
              <a:effectLst/>
            </a:endParaRP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10</a:t>
            </a:fld>
            <a:endParaRPr lang="en-US" dirty="0"/>
          </a:p>
        </p:txBody>
      </p:sp>
    </p:spTree>
    <p:extLst>
      <p:ext uri="{BB962C8B-B14F-4D97-AF65-F5344CB8AC3E}">
        <p14:creationId xmlns:p14="http://schemas.microsoft.com/office/powerpoint/2010/main" val="840927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11</a:t>
            </a:fld>
            <a:endParaRPr lang="en-US" dirty="0"/>
          </a:p>
        </p:txBody>
      </p:sp>
    </p:spTree>
    <p:extLst>
      <p:ext uri="{BB962C8B-B14F-4D97-AF65-F5344CB8AC3E}">
        <p14:creationId xmlns:p14="http://schemas.microsoft.com/office/powerpoint/2010/main" val="2424786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12</a:t>
            </a:fld>
            <a:endParaRPr lang="en-US"/>
          </a:p>
        </p:txBody>
      </p:sp>
    </p:spTree>
    <p:extLst>
      <p:ext uri="{BB962C8B-B14F-4D97-AF65-F5344CB8AC3E}">
        <p14:creationId xmlns:p14="http://schemas.microsoft.com/office/powerpoint/2010/main" val="3278730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13</a:t>
            </a:fld>
            <a:endParaRPr lang="en-US"/>
          </a:p>
        </p:txBody>
      </p:sp>
    </p:spTree>
    <p:extLst>
      <p:ext uri="{BB962C8B-B14F-4D97-AF65-F5344CB8AC3E}">
        <p14:creationId xmlns:p14="http://schemas.microsoft.com/office/powerpoint/2010/main" val="32412965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14</a:t>
            </a:fld>
            <a:endParaRPr lang="en-US"/>
          </a:p>
        </p:txBody>
      </p:sp>
    </p:spTree>
    <p:extLst>
      <p:ext uri="{BB962C8B-B14F-4D97-AF65-F5344CB8AC3E}">
        <p14:creationId xmlns:p14="http://schemas.microsoft.com/office/powerpoint/2010/main" val="3426271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High COVID-19 risk zone – patients with COVID-19 symptoms screened, assessment, managed and tested in this zone.</a:t>
            </a:r>
            <a:endParaRPr lang="en-ZA"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15</a:t>
            </a:fld>
            <a:endParaRPr lang="en-US" dirty="0"/>
          </a:p>
        </p:txBody>
      </p:sp>
    </p:spTree>
    <p:extLst>
      <p:ext uri="{BB962C8B-B14F-4D97-AF65-F5344CB8AC3E}">
        <p14:creationId xmlns:p14="http://schemas.microsoft.com/office/powerpoint/2010/main" val="2344867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17</a:t>
            </a:fld>
            <a:endParaRPr lang="en-US"/>
          </a:p>
        </p:txBody>
      </p:sp>
    </p:spTree>
    <p:extLst>
      <p:ext uri="{BB962C8B-B14F-4D97-AF65-F5344CB8AC3E}">
        <p14:creationId xmlns:p14="http://schemas.microsoft.com/office/powerpoint/2010/main" val="1055409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18</a:t>
            </a:fld>
            <a:endParaRPr lang="en-US"/>
          </a:p>
        </p:txBody>
      </p:sp>
    </p:spTree>
    <p:extLst>
      <p:ext uri="{BB962C8B-B14F-4D97-AF65-F5344CB8AC3E}">
        <p14:creationId xmlns:p14="http://schemas.microsoft.com/office/powerpoint/2010/main" val="1674624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20</a:t>
            </a:fld>
            <a:endParaRPr lang="en-US"/>
          </a:p>
        </p:txBody>
      </p:sp>
    </p:spTree>
    <p:extLst>
      <p:ext uri="{BB962C8B-B14F-4D97-AF65-F5344CB8AC3E}">
        <p14:creationId xmlns:p14="http://schemas.microsoft.com/office/powerpoint/2010/main" val="4159020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ZA" sz="1200" b="1" kern="1200" dirty="0">
                <a:solidFill>
                  <a:schemeClr val="tx1"/>
                </a:solidFill>
                <a:effectLst/>
                <a:latin typeface="+mn-lt"/>
                <a:ea typeface="+mn-ea"/>
                <a:cs typeface="+mn-cs"/>
              </a:rPr>
              <a:t>Low COVID-19 risk zone – patients without COVID-19 symptoms (but may be asymptomatic) managed in this zone.</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E826AAA-3D24-964A-A152-85880F12F8E9}" type="slidenum">
              <a:rPr lang="en-US" smtClean="0"/>
              <a:t>21</a:t>
            </a:fld>
            <a:endParaRPr lang="en-US"/>
          </a:p>
        </p:txBody>
      </p:sp>
    </p:spTree>
    <p:extLst>
      <p:ext uri="{BB962C8B-B14F-4D97-AF65-F5344CB8AC3E}">
        <p14:creationId xmlns:p14="http://schemas.microsoft.com/office/powerpoint/2010/main" val="245378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2</a:t>
            </a:fld>
            <a:endParaRPr lang="en-US" dirty="0"/>
          </a:p>
        </p:txBody>
      </p:sp>
    </p:spTree>
    <p:extLst>
      <p:ext uri="{BB962C8B-B14F-4D97-AF65-F5344CB8AC3E}">
        <p14:creationId xmlns:p14="http://schemas.microsoft.com/office/powerpoint/2010/main" val="90963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23</a:t>
            </a:fld>
            <a:endParaRPr lang="en-US"/>
          </a:p>
        </p:txBody>
      </p:sp>
    </p:spTree>
    <p:extLst>
      <p:ext uri="{BB962C8B-B14F-4D97-AF65-F5344CB8AC3E}">
        <p14:creationId xmlns:p14="http://schemas.microsoft.com/office/powerpoint/2010/main" val="23514117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24</a:t>
            </a:fld>
            <a:endParaRPr lang="en-US"/>
          </a:p>
        </p:txBody>
      </p:sp>
    </p:spTree>
    <p:extLst>
      <p:ext uri="{BB962C8B-B14F-4D97-AF65-F5344CB8AC3E}">
        <p14:creationId xmlns:p14="http://schemas.microsoft.com/office/powerpoint/2010/main" val="4024064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25</a:t>
            </a:fld>
            <a:endParaRPr lang="en-US"/>
          </a:p>
        </p:txBody>
      </p:sp>
    </p:spTree>
    <p:extLst>
      <p:ext uri="{BB962C8B-B14F-4D97-AF65-F5344CB8AC3E}">
        <p14:creationId xmlns:p14="http://schemas.microsoft.com/office/powerpoint/2010/main" val="1458029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27</a:t>
            </a:fld>
            <a:endParaRPr lang="en-US"/>
          </a:p>
        </p:txBody>
      </p:sp>
    </p:spTree>
    <p:extLst>
      <p:ext uri="{BB962C8B-B14F-4D97-AF65-F5344CB8AC3E}">
        <p14:creationId xmlns:p14="http://schemas.microsoft.com/office/powerpoint/2010/main" val="33426175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28</a:t>
            </a:fld>
            <a:endParaRPr lang="en-US"/>
          </a:p>
        </p:txBody>
      </p:sp>
    </p:spTree>
    <p:extLst>
      <p:ext uri="{BB962C8B-B14F-4D97-AF65-F5344CB8AC3E}">
        <p14:creationId xmlns:p14="http://schemas.microsoft.com/office/powerpoint/2010/main" val="1073071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826AAA-3D24-964A-A152-85880F12F8E9}" type="slidenum">
              <a:rPr lang="en-US" smtClean="0"/>
              <a:t>29</a:t>
            </a:fld>
            <a:endParaRPr lang="en-US"/>
          </a:p>
        </p:txBody>
      </p:sp>
    </p:spTree>
    <p:extLst>
      <p:ext uri="{BB962C8B-B14F-4D97-AF65-F5344CB8AC3E}">
        <p14:creationId xmlns:p14="http://schemas.microsoft.com/office/powerpoint/2010/main" val="426611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3</a:t>
            </a:fld>
            <a:endParaRPr lang="en-US"/>
          </a:p>
        </p:txBody>
      </p:sp>
    </p:spTree>
    <p:extLst>
      <p:ext uri="{BB962C8B-B14F-4D97-AF65-F5344CB8AC3E}">
        <p14:creationId xmlns:p14="http://schemas.microsoft.com/office/powerpoint/2010/main" val="3978208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4</a:t>
            </a:fld>
            <a:endParaRPr lang="en-US"/>
          </a:p>
        </p:txBody>
      </p:sp>
    </p:spTree>
    <p:extLst>
      <p:ext uri="{BB962C8B-B14F-4D97-AF65-F5344CB8AC3E}">
        <p14:creationId xmlns:p14="http://schemas.microsoft.com/office/powerpoint/2010/main" val="359969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5</a:t>
            </a:fld>
            <a:endParaRPr lang="en-US"/>
          </a:p>
        </p:txBody>
      </p:sp>
    </p:spTree>
    <p:extLst>
      <p:ext uri="{BB962C8B-B14F-4D97-AF65-F5344CB8AC3E}">
        <p14:creationId xmlns:p14="http://schemas.microsoft.com/office/powerpoint/2010/main" val="365992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6</a:t>
            </a:fld>
            <a:endParaRPr lang="en-US"/>
          </a:p>
        </p:txBody>
      </p:sp>
    </p:spTree>
    <p:extLst>
      <p:ext uri="{BB962C8B-B14F-4D97-AF65-F5344CB8AC3E}">
        <p14:creationId xmlns:p14="http://schemas.microsoft.com/office/powerpoint/2010/main" val="3264922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7</a:t>
            </a:fld>
            <a:endParaRPr lang="en-US"/>
          </a:p>
        </p:txBody>
      </p:sp>
    </p:spTree>
    <p:extLst>
      <p:ext uri="{BB962C8B-B14F-4D97-AF65-F5344CB8AC3E}">
        <p14:creationId xmlns:p14="http://schemas.microsoft.com/office/powerpoint/2010/main" val="1354424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8</a:t>
            </a:fld>
            <a:endParaRPr lang="en-US"/>
          </a:p>
        </p:txBody>
      </p:sp>
    </p:spTree>
    <p:extLst>
      <p:ext uri="{BB962C8B-B14F-4D97-AF65-F5344CB8AC3E}">
        <p14:creationId xmlns:p14="http://schemas.microsoft.com/office/powerpoint/2010/main" val="3706663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E826AAA-3D24-964A-A152-85880F12F8E9}" type="slidenum">
              <a:rPr lang="en-US" smtClean="0"/>
              <a:t>9</a:t>
            </a:fld>
            <a:endParaRPr lang="en-US"/>
          </a:p>
        </p:txBody>
      </p:sp>
    </p:spTree>
    <p:extLst>
      <p:ext uri="{BB962C8B-B14F-4D97-AF65-F5344CB8AC3E}">
        <p14:creationId xmlns:p14="http://schemas.microsoft.com/office/powerpoint/2010/main" val="1595990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45999F"/>
          </a:solidFill>
          <a:ln>
            <a:noFill/>
          </a:ln>
          <a:effectLst>
            <a:outerShdw blurRad="50800" dist="50800" dir="2880000" algn="ctr" rotWithShape="0">
              <a:schemeClr val="tx2">
                <a:lumMod val="50000"/>
                <a:alpha val="41000"/>
              </a:scheme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solidFill>
                  <a:schemeClr val="tx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10" name="Date Placeholder 9">
            <a:extLst>
              <a:ext uri="{FF2B5EF4-FFF2-40B4-BE49-F238E27FC236}">
                <a16:creationId xmlns:a16="http://schemas.microsoft.com/office/drawing/2014/main" id="{9B62D4E6-DE17-1342-B038-CEED6C82DE8C}"/>
              </a:ext>
            </a:extLst>
          </p:cNvPr>
          <p:cNvSpPr>
            <a:spLocks noGrp="1"/>
          </p:cNvSpPr>
          <p:nvPr>
            <p:ph type="dt" sz="half" idx="10"/>
          </p:nvPr>
        </p:nvSpPr>
        <p:spPr>
          <a:xfrm>
            <a:off x="9334626" y="6041362"/>
            <a:ext cx="1343706" cy="365125"/>
          </a:xfrm>
          <a:prstGeom prst="rect">
            <a:avLst/>
          </a:prstGeom>
        </p:spPr>
        <p:txBody>
          <a:bodyPr/>
          <a:lstStyle/>
          <a:p>
            <a:fld id="{96BC2EAA-4B71-604D-B32D-5D3DB4B40C97}" type="datetime1">
              <a:rPr lang="en-ZA" smtClean="0"/>
              <a:t>2020/05/24</a:t>
            </a:fld>
            <a:endParaRPr lang="en-US" dirty="0"/>
          </a:p>
        </p:txBody>
      </p:sp>
      <p:sp>
        <p:nvSpPr>
          <p:cNvPr id="12" name="Footer Placeholder 11">
            <a:extLst>
              <a:ext uri="{FF2B5EF4-FFF2-40B4-BE49-F238E27FC236}">
                <a16:creationId xmlns:a16="http://schemas.microsoft.com/office/drawing/2014/main" id="{215CA180-B43D-5B4F-AC0A-ECC253EBAC79}"/>
              </a:ext>
            </a:extLst>
          </p:cNvPr>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13" name="Slide Number Placeholder 12">
            <a:extLst>
              <a:ext uri="{FF2B5EF4-FFF2-40B4-BE49-F238E27FC236}">
                <a16:creationId xmlns:a16="http://schemas.microsoft.com/office/drawing/2014/main" id="{3B8B734D-5311-BE42-9C77-DA73E651143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9334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1_Section Header">
    <p:spTree>
      <p:nvGrpSpPr>
        <p:cNvPr id="1" name=""/>
        <p:cNvGrpSpPr/>
        <p:nvPr/>
      </p:nvGrpSpPr>
      <p:grpSpPr>
        <a:xfrm>
          <a:off x="0" y="0"/>
          <a:ext cx="0" cy="0"/>
          <a:chOff x="0" y="0"/>
          <a:chExt cx="0" cy="0"/>
        </a:xfrm>
      </p:grpSpPr>
      <p:sp>
        <p:nvSpPr>
          <p:cNvPr id="10" name="Freeform 7"/>
          <p:cNvSpPr/>
          <p:nvPr/>
        </p:nvSpPr>
        <p:spPr bwMode="auto">
          <a:xfrm>
            <a:off x="0" y="-2620066"/>
            <a:ext cx="12192000" cy="4065308"/>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chemeClr val="bg1">
              <a:lumMod val="75000"/>
              <a:alpha val="80000"/>
            </a:schemeClr>
          </a:solidFill>
          <a:ln>
            <a:noFill/>
            <a:headEnd/>
            <a:tailEnd/>
          </a:ln>
          <a:effectLst>
            <a:outerShdw blurRad="50800" dist="50800" dir="5400000" algn="ctr" rotWithShape="0">
              <a:schemeClr val="bg1">
                <a:lumMod val="75000"/>
                <a:alpha val="16000"/>
              </a:schemeClr>
            </a:outerShdw>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a:xfrm>
            <a:off x="810000" y="-428896"/>
            <a:ext cx="10561418" cy="1468800"/>
          </a:xfrm>
        </p:spPr>
        <p:txBody>
          <a:bodyPr anchor="b"/>
          <a:lstStyle>
            <a:lvl1pPr algn="r">
              <a:defRPr sz="4800" b="1" cap="none">
                <a:solidFill>
                  <a:schemeClr val="tx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9D828D5C-30C7-AF44-AEF6-EC062D9802FB}" type="datetime1">
              <a:rPr lang="en-ZA" smtClean="0"/>
              <a:t>2020/05/24</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36954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FDDF58"/>
          </a:solidFill>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a:xfrm>
            <a:off x="9334626" y="6041362"/>
            <a:ext cx="1343706" cy="365125"/>
          </a:xfrm>
          <a:prstGeom prst="rect">
            <a:avLst/>
          </a:prstGeom>
        </p:spPr>
        <p:txBody>
          <a:bodyPr/>
          <a:lstStyle/>
          <a:p>
            <a:fld id="{9793C1E1-EA96-DC4E-A4C9-4FCD1131123B}" type="datetime1">
              <a:rPr lang="en-ZA" smtClean="0"/>
              <a:t>2020/05/24</a:t>
            </a:fld>
            <a:endParaRPr lang="en-US" dirty="0"/>
          </a:p>
        </p:txBody>
      </p:sp>
      <p:sp>
        <p:nvSpPr>
          <p:cNvPr id="6" name="Footer Placeholder 5"/>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45999F"/>
          </a:solidFill>
          <a:ln>
            <a:noFill/>
          </a:ln>
          <a:effectLst>
            <a:outerShdw blurRad="50800" dist="50800" dir="5400000" algn="ctr" rotWithShape="0">
              <a:schemeClr val="bg1">
                <a:lumMod val="75000"/>
                <a:alpha val="23000"/>
              </a:scheme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title"/>
          </p:nvPr>
        </p:nvSpPr>
        <p:spPr/>
        <p:txBody>
          <a:bodyPr/>
          <a:lstStyle>
            <a:lvl1pPr>
              <a:defRPr>
                <a:solidFill>
                  <a:schemeClr val="tx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a:xfrm>
            <a:off x="9334626" y="6041362"/>
            <a:ext cx="1343706" cy="365125"/>
          </a:xfrm>
          <a:prstGeom prst="rect">
            <a:avLst/>
          </a:prstGeom>
        </p:spPr>
        <p:txBody>
          <a:bodyPr/>
          <a:lstStyle/>
          <a:p>
            <a:fld id="{711874B5-C210-9C43-B731-8A78E3758BE9}" type="datetime1">
              <a:rPr lang="en-ZA" smtClean="0"/>
              <a:t>2020/05/24</a:t>
            </a:fld>
            <a:endParaRPr lang="en-US" dirty="0"/>
          </a:p>
        </p:txBody>
      </p:sp>
      <p:sp>
        <p:nvSpPr>
          <p:cNvPr id="8" name="Footer Placeholder 7"/>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F0904A"/>
          </a:solidFill>
          <a:ln/>
          <a:effectLst>
            <a:outerShdw blurRad="50800" dist="50800" dir="5400000" algn="ctr" rotWithShape="0">
              <a:schemeClr val="bg1">
                <a:lumMod val="75000"/>
                <a:alpha val="19000"/>
              </a:scheme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solidFill>
                  <a:schemeClr val="tx1"/>
                </a:solidFill>
              </a:defRPr>
            </a:lvl1pPr>
          </a:lstStyle>
          <a:p>
            <a:r>
              <a:rPr lang="en-GB" dirty="0"/>
              <a:t>Click to edit Master title style</a:t>
            </a:r>
            <a:endParaRPr lang="en-US" dirty="0"/>
          </a:p>
        </p:txBody>
      </p:sp>
      <p:sp>
        <p:nvSpPr>
          <p:cNvPr id="3" name="Date Placeholder 2"/>
          <p:cNvSpPr>
            <a:spLocks noGrp="1"/>
          </p:cNvSpPr>
          <p:nvPr>
            <p:ph type="dt" sz="half" idx="10"/>
          </p:nvPr>
        </p:nvSpPr>
        <p:spPr>
          <a:xfrm>
            <a:off x="9334626" y="6041362"/>
            <a:ext cx="1343706" cy="365125"/>
          </a:xfrm>
          <a:prstGeom prst="rect">
            <a:avLst/>
          </a:prstGeom>
        </p:spPr>
        <p:txBody>
          <a:bodyPr/>
          <a:lstStyle/>
          <a:p>
            <a:fld id="{B80EA26C-409B-764E-B17F-7011F5F736BC}" type="datetime1">
              <a:rPr lang="en-ZA" smtClean="0"/>
              <a:t>2020/05/24</a:t>
            </a:fld>
            <a:endParaRPr lang="en-US" dirty="0"/>
          </a:p>
        </p:txBody>
      </p:sp>
      <p:sp>
        <p:nvSpPr>
          <p:cNvPr id="4" name="Footer Placeholder 3"/>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334626" y="6041362"/>
            <a:ext cx="1343706" cy="365125"/>
          </a:xfrm>
          <a:prstGeom prst="rect">
            <a:avLst/>
          </a:prstGeom>
        </p:spPr>
        <p:txBody>
          <a:bodyPr/>
          <a:lstStyle/>
          <a:p>
            <a:fld id="{560EC73B-86AC-AB4F-AFC0-08052732734D}" type="datetime1">
              <a:rPr lang="en-ZA" smtClean="0"/>
              <a:t>2020/05/24</a:t>
            </a:fld>
            <a:endParaRPr lang="en-US" dirty="0"/>
          </a:p>
        </p:txBody>
      </p:sp>
      <p:sp>
        <p:nvSpPr>
          <p:cNvPr id="3" name="Footer Placeholder 2"/>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334626" y="6041362"/>
            <a:ext cx="1343706" cy="365125"/>
          </a:xfrm>
          <a:prstGeom prst="rect">
            <a:avLst/>
          </a:prstGeom>
        </p:spPr>
        <p:txBody>
          <a:bodyPr/>
          <a:lstStyle/>
          <a:p>
            <a:fld id="{D913E767-9DB6-F14A-A156-6204EB2C3029}" type="datetime1">
              <a:rPr lang="en-ZA" smtClean="0"/>
              <a:t>2020/05/24</a:t>
            </a:fld>
            <a:endParaRPr lang="en-US" dirty="0"/>
          </a:p>
        </p:txBody>
      </p:sp>
      <p:sp>
        <p:nvSpPr>
          <p:cNvPr id="3" name="Footer Placeholder 2"/>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34701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9334626" y="6041362"/>
            <a:ext cx="1343706" cy="365125"/>
          </a:xfrm>
          <a:prstGeom prst="rect">
            <a:avLst/>
          </a:prstGeom>
        </p:spPr>
        <p:txBody>
          <a:bodyPr/>
          <a:lstStyle/>
          <a:p>
            <a:fld id="{DD698A35-05A4-2743-9D0F-C8CBC8922EED}" type="datetime1">
              <a:rPr lang="en-ZA" smtClean="0"/>
              <a:t>2020/05/24</a:t>
            </a:fld>
            <a:endParaRPr lang="en-US" dirty="0"/>
          </a:p>
        </p:txBody>
      </p:sp>
      <p:sp>
        <p:nvSpPr>
          <p:cNvPr id="3" name="Footer Placeholder 2"/>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088676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FDDF58"/>
          </a:solidFill>
          <a:ln>
            <a:noFill/>
          </a:ln>
          <a:effectLst>
            <a:outerShdw blurRad="50800" dist="50800" dir="5400000" algn="ctr" rotWithShape="0">
              <a:schemeClr val="bg1">
                <a:lumMod val="75000"/>
                <a:alpha val="33000"/>
              </a:scheme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a:effectLst>
            <a:outerShdw blurRad="50800" dir="14400000">
              <a:schemeClr val="bg1">
                <a:lumMod val="75000"/>
                <a:alpha val="60000"/>
              </a:schemeClr>
            </a:outerShdw>
          </a:effectLst>
        </p:spPr>
        <p:txBody>
          <a:bodyPr anchor="b"/>
          <a:lstStyle>
            <a:lvl1pPr algn="l">
              <a:defRPr sz="2000" b="1"/>
            </a:lvl1pPr>
          </a:lstStyle>
          <a:p>
            <a:r>
              <a:rPr lang="en-GB" dirty="0"/>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9334626" y="6041362"/>
            <a:ext cx="1343706" cy="365125"/>
          </a:xfrm>
          <a:prstGeom prst="rect">
            <a:avLst/>
          </a:prstGeom>
        </p:spPr>
        <p:txBody>
          <a:bodyPr/>
          <a:lstStyle/>
          <a:p>
            <a:fld id="{21CDC6AE-9EAD-8C45-888A-7A33350A17B9}" type="datetime1">
              <a:rPr lang="en-ZA" smtClean="0"/>
              <a:t>2020/05/24</a:t>
            </a:fld>
            <a:endParaRPr lang="en-US" dirty="0"/>
          </a:p>
        </p:txBody>
      </p:sp>
      <p:sp>
        <p:nvSpPr>
          <p:cNvPr id="6" name="Footer Placeholder 5"/>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GB"/>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GB"/>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316210" y="6041362"/>
            <a:ext cx="546479" cy="365125"/>
          </a:xfrm>
          <a:prstGeom prst="rect">
            <a:avLst/>
          </a:prstGeom>
        </p:spPr>
        <p:txBody>
          <a:bodyPr/>
          <a:lstStyle/>
          <a:p>
            <a:fld id="{B7591897-1FF4-A74F-89D3-4B76639F9CC6}" type="datetime1">
              <a:rPr lang="en-ZA" smtClean="0"/>
              <a:t>2020/05/24</a:t>
            </a:fld>
            <a:endParaRPr lang="en-US" dirty="0"/>
          </a:p>
        </p:txBody>
      </p:sp>
      <p:sp>
        <p:nvSpPr>
          <p:cNvPr id="6" name="Footer Placeholder 5"/>
          <p:cNvSpPr>
            <a:spLocks noGrp="1"/>
          </p:cNvSpPr>
          <p:nvPr>
            <p:ph type="ftr" sz="quarter" idx="11"/>
          </p:nvPr>
        </p:nvSpPr>
        <p:spPr>
          <a:xfrm>
            <a:off x="590396" y="6041362"/>
            <a:ext cx="3725814" cy="365125"/>
          </a:xfrm>
        </p:spPr>
        <p:txBody>
          <a:bodyPr/>
          <a:lstStyle/>
          <a:p>
            <a:r>
              <a:rPr lang="en-US" altLang="en-US" dirty="0">
                <a:solidFill>
                  <a:schemeClr val="bg1"/>
                </a:solidFill>
              </a:rPr>
              <a:t>COVID-19 primary care facility preparedness training, April 2020</a:t>
            </a:r>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GB"/>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GB" dirty="0"/>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9334626" y="6041362"/>
            <a:ext cx="1343706" cy="365125"/>
          </a:xfrm>
          <a:prstGeom prst="rect">
            <a:avLst/>
          </a:prstGeom>
        </p:spPr>
        <p:txBody>
          <a:bodyPr/>
          <a:lstStyle/>
          <a:p>
            <a:fld id="{E19A0264-8E23-754B-A035-AFA1B580EE7D}" type="datetime1">
              <a:rPr lang="en-ZA" smtClean="0"/>
              <a:t>2020/05/24</a:t>
            </a:fld>
            <a:endParaRPr lang="en-US" dirty="0"/>
          </a:p>
        </p:txBody>
      </p:sp>
      <p:sp>
        <p:nvSpPr>
          <p:cNvPr id="6" name="Footer Placeholder 5"/>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DDF58"/>
          </a:solidFill>
          <a:ln>
            <a:noFill/>
          </a:ln>
          <a:effectLst>
            <a:outerShdw blurRad="279400" dist="50800" dir="4620000" sx="97000" sy="97000" algn="ctr" rotWithShape="0">
              <a:schemeClr val="tx2">
                <a:lumMod val="50000"/>
              </a:scheme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2" name="Title 1"/>
          <p:cNvSpPr>
            <a:spLocks noGrp="1"/>
          </p:cNvSpPr>
          <p:nvPr>
            <p:ph type="ctrTitle"/>
          </p:nvPr>
        </p:nvSpPr>
        <p:spPr>
          <a:xfrm>
            <a:off x="810001" y="1449147"/>
            <a:ext cx="10572000" cy="2971051"/>
          </a:xfrm>
        </p:spPr>
        <p:txBody>
          <a:bodyPr/>
          <a:lstStyle>
            <a:lvl1pPr>
              <a:defRPr sz="5400">
                <a:solidFill>
                  <a:schemeClr val="tx2">
                    <a:lumMod val="25000"/>
                  </a:schemeClr>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93BFF4C0-B16E-5B4F-B99C-6B6F6B119890}" type="datetime1">
              <a:rPr lang="en-ZA" smtClean="0"/>
              <a:t>2020/05/24</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a:xfrm>
            <a:off x="9626912" y="6041362"/>
            <a:ext cx="1062155" cy="730251"/>
          </a:xfrm>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45999F"/>
          </a:solidFill>
          <a:ln>
            <a:noFill/>
          </a:ln>
          <a:effectLst>
            <a:outerShdw blurRad="50800" dist="50800" dir="5400000" algn="ctr" rotWithShape="0">
              <a:schemeClr val="bg1">
                <a:lumMod val="75000"/>
                <a:alpha val="36000"/>
              </a:scheme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solidFill>
                  <a:schemeClr val="tx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GB"/>
              <a:t>Click to edit Master text styles</a:t>
            </a:r>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CFD8429A-90C8-9848-9445-CF5EBE1B427D}" type="datetime1">
              <a:rPr lang="en-ZA" smtClean="0"/>
              <a:t>2020/05/24</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solidFill>
            <a:srgbClr val="F0904A"/>
          </a:solidFill>
          <a:ln>
            <a:noFill/>
          </a:ln>
          <a:effectLst>
            <a:outerShdw blurRad="50800" dist="50800" dir="5400000" sx="99000" sy="99000" algn="ctr" rotWithShape="0">
              <a:schemeClr val="bg1">
                <a:lumMod val="75000"/>
                <a:alpha val="43000"/>
              </a:schemeClr>
            </a:outerShdw>
          </a:effectLst>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solidFill>
                  <a:schemeClr val="tx1"/>
                </a:solidFill>
              </a:defRPr>
            </a:lvl1pPr>
          </a:lstStyle>
          <a:p>
            <a:r>
              <a:rPr lang="en-GB" dirty="0"/>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GB"/>
              <a:t>Click to edit Master text styles</a:t>
            </a:r>
          </a:p>
        </p:txBody>
      </p:sp>
      <p:sp>
        <p:nvSpPr>
          <p:cNvPr id="2" name="Date Placeholder 1"/>
          <p:cNvSpPr>
            <a:spLocks noGrp="1"/>
          </p:cNvSpPr>
          <p:nvPr>
            <p:ph type="dt" sz="half" idx="10"/>
          </p:nvPr>
        </p:nvSpPr>
        <p:spPr>
          <a:xfrm>
            <a:off x="9334626" y="6041362"/>
            <a:ext cx="1343706" cy="365125"/>
          </a:xfrm>
          <a:prstGeom prst="rect">
            <a:avLst/>
          </a:prstGeom>
        </p:spPr>
        <p:txBody>
          <a:bodyPr/>
          <a:lstStyle/>
          <a:p>
            <a:fld id="{5839A99B-4334-E641-AC8E-6ADDA5EC75AD}" type="datetime1">
              <a:rPr lang="en-ZA" smtClean="0"/>
              <a:t>2020/05/24</a:t>
            </a:fld>
            <a:endParaRPr lang="en-US" dirty="0"/>
          </a:p>
        </p:txBody>
      </p:sp>
      <p:sp>
        <p:nvSpPr>
          <p:cNvPr id="3" name="Footer Placeholder 2"/>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FDDF58"/>
          </a:solidFill>
          <a:ln>
            <a:noFill/>
          </a:ln>
          <a:effectLst>
            <a:outerShdw blurRad="50800" dist="50800" dir="5400000" algn="ctr" rotWithShape="0">
              <a:schemeClr val="bg1">
                <a:lumMod val="75000"/>
                <a:alpha val="21000"/>
              </a:scheme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5D36CD27-5564-5C41-AC48-7E8373A2ABC3}" type="datetime1">
              <a:rPr lang="en-ZA" smtClean="0"/>
              <a:t>2020/05/24</a:t>
            </a:fld>
            <a:endParaRPr lang="en-US" dirty="0"/>
          </a:p>
        </p:txBody>
      </p:sp>
      <p:sp>
        <p:nvSpPr>
          <p:cNvPr id="5" name="Footer Placeholder 4"/>
          <p:cNvSpPr>
            <a:spLocks noGrp="1"/>
          </p:cNvSpPr>
          <p:nvPr>
            <p:ph type="ftr" sz="quarter" idx="11"/>
          </p:nvPr>
        </p:nvSpPr>
        <p:spPr/>
        <p:txBody>
          <a:bodyPr/>
          <a:lstStyle/>
          <a:p>
            <a:r>
              <a:rPr lang="en-US"/>
              <a:t>COVID-19 primary care facility preparedness training, April 2020</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solidFill>
            <a:srgbClr val="F0904A"/>
          </a:solidFill>
          <a:ln/>
          <a:effectLst>
            <a:outerShdw blurRad="50800" dist="50800" dir="5400000" algn="ctr" rotWithShape="0">
              <a:schemeClr val="bg1">
                <a:lumMod val="75000"/>
                <a:alpha val="62000"/>
              </a:scheme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a:solidFill>
            <a:srgbClr val="F0904A"/>
          </a:solidFill>
        </p:spPr>
        <p:txBody>
          <a:bodyPr vert="eaVert"/>
          <a:lstStyle>
            <a:lvl1pPr>
              <a:defRPr>
                <a:solidFill>
                  <a:schemeClr val="tx1"/>
                </a:solidFill>
              </a:defRPr>
            </a:lvl1pPr>
          </a:lstStyle>
          <a:p>
            <a:r>
              <a:rPr lang="en-GB" dirty="0"/>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F35C40BB-6D4D-4942-90E2-1A507E9F668F}" type="datetime1">
              <a:rPr lang="en-ZA" smtClean="0"/>
              <a:t>2020/05/24</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0904A"/>
          </a:solidFill>
          <a:ln>
            <a:noFill/>
          </a:ln>
          <a:effectLst>
            <a:outerShdw blurRad="50800" dist="50800" dir="5400000" sx="99000" sy="99000" algn="ctr" rotWithShape="0">
              <a:schemeClr val="tx2">
                <a:lumMod val="50000"/>
                <a:alpha val="67000"/>
              </a:scheme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solidFill>
                  <a:schemeClr val="tx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CCEA9FC4-1CF2-B749-8FA5-CF1D523E46EE}" type="datetime1">
              <a:rPr lang="en-ZA" smtClean="0"/>
              <a:t>2020/05/24</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4431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solidFill>
            <a:srgbClr val="F05E44"/>
          </a:solidFill>
          <a:ln>
            <a:noFill/>
          </a:ln>
          <a:effectLst>
            <a:outerShdw blurRad="50800" dist="50800" dir="5400000" sx="99000" sy="99000" algn="ctr" rotWithShape="0">
              <a:schemeClr val="tx2">
                <a:lumMod val="50000"/>
                <a:alpha val="67000"/>
              </a:scheme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solidFill>
                  <a:schemeClr val="tx1"/>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CCEA9FC4-1CF2-B749-8FA5-CF1D523E46EE}" type="datetime1">
              <a:rPr lang="en-ZA" smtClean="0"/>
              <a:t>2020/05/24</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98778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45999F"/>
          </a:solidFill>
          <a:ln>
            <a:noFill/>
          </a:ln>
          <a:effectLst>
            <a:outerShdw blurRad="50800" dist="50800" dir="5400000" algn="ctr" rotWithShape="0">
              <a:schemeClr val="bg1">
                <a:lumMod val="75000"/>
                <a:alpha val="27000"/>
              </a:scheme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lvl1pPr>
              <a:defRPr>
                <a:solidFill>
                  <a:schemeClr val="tx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10000" y="2633176"/>
            <a:ext cx="10554574" cy="3636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1D7E3445-9D6F-DC4A-9EA2-B4F034E809F5}" type="datetime1">
              <a:rPr lang="en-ZA" smtClean="0"/>
              <a:t>2020/05/24</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3_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rgbClr val="FDDF58"/>
          </a:solidFill>
          <a:ln>
            <a:noFill/>
          </a:ln>
          <a:effectLst>
            <a:outerShdw blurRad="50800" dist="50800" dir="5400000" algn="ctr" rotWithShape="0">
              <a:schemeClr val="bg1">
                <a:lumMod val="75000"/>
                <a:alpha val="27000"/>
              </a:scheme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lvl1pPr>
              <a:defRPr>
                <a:solidFill>
                  <a:schemeClr val="bg1">
                    <a:lumMod val="75000"/>
                  </a:schemeClr>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10000" y="2633176"/>
            <a:ext cx="10554574" cy="3636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1D7E3445-9D6F-DC4A-9EA2-B4F034E809F5}" type="datetime1">
              <a:rPr lang="en-ZA" smtClean="0"/>
              <a:t>2020/05/24</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99123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bg1">
              <a:lumMod val="75000"/>
              <a:alpha val="80000"/>
            </a:schemeClr>
          </a:solidFill>
          <a:ln>
            <a:noFill/>
          </a:ln>
          <a:effectLst>
            <a:outerShdw blurRad="50800" dist="50800" dir="5400000" algn="ctr" rotWithShape="0">
              <a:schemeClr val="bg1">
                <a:lumMod val="75000"/>
                <a:alpha val="27000"/>
              </a:scheme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lvl1pPr>
              <a:defRPr>
                <a:solidFill>
                  <a:schemeClr val="tx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10000" y="2633176"/>
            <a:ext cx="10554574" cy="3636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1D7E3445-9D6F-DC4A-9EA2-B4F034E809F5}" type="datetime1">
              <a:rPr lang="en-ZA" smtClean="0"/>
              <a:t>2020/05/24</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457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sp>
        <p:nvSpPr>
          <p:cNvPr id="11" name="Freeform 6"/>
          <p:cNvSpPr/>
          <p:nvPr/>
        </p:nvSpPr>
        <p:spPr bwMode="auto">
          <a:xfrm>
            <a:off x="0" y="0"/>
            <a:ext cx="12192000" cy="141763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solidFill>
            <a:schemeClr val="bg1">
              <a:lumMod val="75000"/>
              <a:alpha val="80000"/>
            </a:schemeClr>
          </a:solidFill>
          <a:ln>
            <a:noFill/>
          </a:ln>
          <a:effectLst>
            <a:outerShdw blurRad="50800" dist="50800" dir="5400000" algn="ctr" rotWithShape="0">
              <a:schemeClr val="bg1">
                <a:lumMod val="75000"/>
                <a:alpha val="27000"/>
              </a:schemeClr>
            </a:outerShdw>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92576" y="-33712"/>
            <a:ext cx="10571998" cy="970450"/>
          </a:xfrm>
        </p:spPr>
        <p:txBody>
          <a:bodyPr/>
          <a:lstStyle>
            <a:lvl1pPr>
              <a:defRPr>
                <a:solidFill>
                  <a:schemeClr val="tx1"/>
                </a:solidFill>
              </a:defRPr>
            </a:lvl1pPr>
          </a:lstStyle>
          <a:p>
            <a:r>
              <a:rPr lang="en-GB" dirty="0"/>
              <a:t>Click to edit Master title style</a:t>
            </a:r>
            <a:endParaRPr lang="en-US" dirty="0"/>
          </a:p>
        </p:txBody>
      </p:sp>
      <p:sp>
        <p:nvSpPr>
          <p:cNvPr id="3" name="Content Placeholder 2"/>
          <p:cNvSpPr>
            <a:spLocks noGrp="1"/>
          </p:cNvSpPr>
          <p:nvPr>
            <p:ph idx="1"/>
          </p:nvPr>
        </p:nvSpPr>
        <p:spPr>
          <a:xfrm>
            <a:off x="810000" y="2633176"/>
            <a:ext cx="10554574" cy="363651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1D7E3445-9D6F-DC4A-9EA2-B4F034E809F5}" type="datetime1">
              <a:rPr lang="en-ZA" smtClean="0"/>
              <a:t>2020/05/24</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544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solidFill>
            <a:schemeClr val="bg1">
              <a:lumMod val="75000"/>
              <a:alpha val="79000"/>
            </a:schemeClr>
          </a:solidFill>
          <a:ln>
            <a:noFill/>
            <a:headEnd/>
            <a:tailEnd/>
          </a:ln>
          <a:effectLst>
            <a:outerShdw blurRad="50800" dist="50800" dir="5400000" algn="ctr" rotWithShape="0">
              <a:schemeClr val="bg1">
                <a:lumMod val="75000"/>
                <a:alpha val="16000"/>
              </a:schemeClr>
            </a:outerShdw>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solidFill>
                  <a:schemeClr val="tx1"/>
                </a:solidFill>
              </a:defRPr>
            </a:lvl1pPr>
          </a:lstStyle>
          <a:p>
            <a:r>
              <a:rPr lang="en-GB" dirty="0"/>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9334626" y="6041362"/>
            <a:ext cx="1343706" cy="365125"/>
          </a:xfrm>
          <a:prstGeom prst="rect">
            <a:avLst/>
          </a:prstGeom>
        </p:spPr>
        <p:txBody>
          <a:bodyPr/>
          <a:lstStyle/>
          <a:p>
            <a:fld id="{9D828D5C-30C7-AF44-AEF6-EC062D9802FB}" type="datetime1">
              <a:rPr lang="en-ZA" smtClean="0"/>
              <a:t>2020/05/24</a:t>
            </a:fld>
            <a:endParaRPr lang="en-US" dirty="0"/>
          </a:p>
        </p:txBody>
      </p:sp>
      <p:sp>
        <p:nvSpPr>
          <p:cNvPr id="5" name="Footer Placeholder 4"/>
          <p:cNvSpPr>
            <a:spLocks noGrp="1"/>
          </p:cNvSpPr>
          <p:nvPr>
            <p:ph type="ftr" sz="quarter" idx="11"/>
          </p:nvPr>
        </p:nvSpPr>
        <p:spPr/>
        <p:txBody>
          <a:body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GB" dirty="0"/>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3"/>
          </p:nvPr>
        </p:nvSpPr>
        <p:spPr>
          <a:xfrm>
            <a:off x="2034010" y="6406488"/>
            <a:ext cx="8644320" cy="365125"/>
          </a:xfrm>
          <a:prstGeom prst="rect">
            <a:avLst/>
          </a:prstGeom>
        </p:spPr>
        <p:txBody>
          <a:bodyPr vert="horz" lIns="91440" tIns="45720" rIns="91440" bIns="45720" rtlCol="0" anchor="b"/>
          <a:lstStyle>
            <a:lvl1pPr algn="r">
              <a:defRPr sz="900">
                <a:solidFill>
                  <a:schemeClr val="tx1"/>
                </a:solidFill>
              </a:defRPr>
            </a:lvl1pPr>
          </a:lstStyle>
          <a:p>
            <a:r>
              <a:rPr lang="en-US" altLang="en-US" dirty="0">
                <a:solidFill>
                  <a:schemeClr val="bg1"/>
                </a:solidFill>
              </a:rPr>
              <a:t>COVID-19 primary care facility preparedness training, April 2020</a:t>
            </a:r>
          </a:p>
        </p:txBody>
      </p:sp>
      <p:sp>
        <p:nvSpPr>
          <p:cNvPr id="6" name="Slide Number Placeholder 5"/>
          <p:cNvSpPr>
            <a:spLocks noGrp="1"/>
          </p:cNvSpPr>
          <p:nvPr>
            <p:ph type="sldNum" sz="quarter" idx="4"/>
          </p:nvPr>
        </p:nvSpPr>
        <p:spPr>
          <a:xfrm>
            <a:off x="10678332" y="5915888"/>
            <a:ext cx="694954" cy="855725"/>
          </a:xfrm>
          <a:prstGeom prst="rect">
            <a:avLst/>
          </a:prstGeom>
        </p:spPr>
        <p:txBody>
          <a:bodyPr vert="horz" lIns="91440" tIns="45720" rIns="91440" bIns="10800" rtlCol="0" anchor="b"/>
          <a:lstStyle>
            <a:lvl1pPr algn="ctr">
              <a:defRPr sz="2000">
                <a:solidFill>
                  <a:srgbClr val="F05E44"/>
                </a:solidFill>
              </a:defRPr>
            </a:lvl1pPr>
          </a:lstStyle>
          <a:p>
            <a:fld id="{D57F1E4F-1CFF-5643-939E-217C01CDF565}" type="slidenum">
              <a:rPr lang="en-US" smtClean="0"/>
              <a:pPr/>
              <a:t>‹#›</a:t>
            </a:fld>
            <a:endParaRPr lang="en-US" dirty="0"/>
          </a:p>
        </p:txBody>
      </p:sp>
      <p:pic>
        <p:nvPicPr>
          <p:cNvPr id="7" name="Graphic 6">
            <a:extLst>
              <a:ext uri="{FF2B5EF4-FFF2-40B4-BE49-F238E27FC236}">
                <a16:creationId xmlns:a16="http://schemas.microsoft.com/office/drawing/2014/main" id="{3A0DFC05-71AC-6E46-9F4C-688BCCA21359}"/>
              </a:ext>
            </a:extLst>
          </p:cNvPr>
          <p:cNvPicPr>
            <a:picLocks noChangeAspect="1"/>
          </p:cNvPicPr>
          <p:nvPr userDrawn="1"/>
        </p:nvPicPr>
        <p:blipFill>
          <a:blip r:embed="rId25">
            <a:extLst>
              <a:ext uri="{96DAC541-7B7A-43D3-8B79-37D633B846F1}">
                <asvg:svgBlip xmlns:asvg="http://schemas.microsoft.com/office/drawing/2016/SVG/main" r:embed="rId26"/>
              </a:ext>
            </a:extLst>
          </a:blip>
          <a:stretch>
            <a:fillRect/>
          </a:stretch>
        </p:blipFill>
        <p:spPr>
          <a:xfrm>
            <a:off x="10940749" y="6098857"/>
            <a:ext cx="1610954" cy="688652"/>
          </a:xfrm>
          <a:prstGeom prst="rect">
            <a:avLst/>
          </a:prstGeom>
        </p:spPr>
      </p:pic>
    </p:spTree>
  </p:cSld>
  <p:clrMap bg1="dk1" tx1="lt1" bg2="dk2" tx2="lt2" accent1="accent1" accent2="accent2" accent3="accent3" accent4="accent4" accent5="accent5" accent6="accent6" hlink="hlink" folHlink="folHlink"/>
  <p:sldLayoutIdLst>
    <p:sldLayoutId id="2147483668" r:id="rId1"/>
    <p:sldLayoutId id="2147483649" r:id="rId2"/>
    <p:sldLayoutId id="2147483667" r:id="rId3"/>
    <p:sldLayoutId id="2147483671" r:id="rId4"/>
    <p:sldLayoutId id="2147483650" r:id="rId5"/>
    <p:sldLayoutId id="2147483675" r:id="rId6"/>
    <p:sldLayoutId id="2147483672" r:id="rId7"/>
    <p:sldLayoutId id="2147483673" r:id="rId8"/>
    <p:sldLayoutId id="2147483651" r:id="rId9"/>
    <p:sldLayoutId id="2147483674" r:id="rId10"/>
    <p:sldLayoutId id="2147483652" r:id="rId11"/>
    <p:sldLayoutId id="2147483653" r:id="rId12"/>
    <p:sldLayoutId id="2147483654" r:id="rId13"/>
    <p:sldLayoutId id="2147483655" r:id="rId14"/>
    <p:sldLayoutId id="2147483669" r:id="rId15"/>
    <p:sldLayoutId id="2147483670" r:id="rId16"/>
    <p:sldLayoutId id="2147483656" r:id="rId17"/>
    <p:sldLayoutId id="2147483663" r:id="rId18"/>
    <p:sldLayoutId id="2147483657" r:id="rId19"/>
    <p:sldLayoutId id="2147483666" r:id="rId20"/>
    <p:sldLayoutId id="2147483661" r:id="rId21"/>
    <p:sldLayoutId id="2147483658" r:id="rId22"/>
    <p:sldLayoutId id="2147483659" r:id="rId23"/>
  </p:sldLayoutIdLst>
  <p:hf sldNum="0" hdr="0" dt="0"/>
  <p:txStyles>
    <p:titleStyle>
      <a:lvl1pPr algn="l" defTabSz="457200" rtl="0" eaLnBrk="1" latinLnBrk="0" hangingPunct="1">
        <a:spcBef>
          <a:spcPct val="0"/>
        </a:spcBef>
        <a:buNone/>
        <a:defRPr sz="4000" b="1"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Arial" panose="020B0604020202020204" pitchFamily="34" charset="0"/>
        <a:buChar char="•"/>
        <a:defRPr sz="1800" b="1" kern="1200">
          <a:solidFill>
            <a:schemeClr val="bg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Arial" panose="020B0604020202020204" pitchFamily="34" charset="0"/>
        <a:buChar char="•"/>
        <a:defRPr sz="1600" kern="1200">
          <a:solidFill>
            <a:schemeClr val="bg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Arial" panose="020B0604020202020204" pitchFamily="34" charset="0"/>
        <a:buChar char="•"/>
        <a:defRPr sz="1400" kern="1200">
          <a:solidFill>
            <a:schemeClr val="bg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Arial" panose="020B0604020202020204" pitchFamily="34" charset="0"/>
        <a:buChar char="•"/>
        <a:defRPr sz="1200" kern="1200">
          <a:solidFill>
            <a:schemeClr val="bg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Arial" panose="020B0604020202020204" pitchFamily="34" charset="0"/>
        <a:buChar char="•"/>
        <a:defRPr sz="1200" kern="1200">
          <a:solidFill>
            <a:schemeClr val="bg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12.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vmlDrawing" Target="../drawings/vmlDrawing2.vml"/><Relationship Id="rId5" Type="http://schemas.openxmlformats.org/officeDocument/2006/relationships/image" Target="../media/image12.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differentiatedcare.org/Resources/Resource-Library/COVID-19-DSD-Resources-Health-facility-preparednes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4E32F4FB-2F3E-4375-A48B-0D47F747CA12}"/>
              </a:ext>
            </a:extLst>
          </p:cNvPr>
          <p:cNvSpPr>
            <a:spLocks noGrp="1"/>
          </p:cNvSpPr>
          <p:nvPr>
            <p:ph type="body" idx="1"/>
          </p:nvPr>
        </p:nvSpPr>
        <p:spPr/>
        <p:txBody>
          <a:bodyPr/>
          <a:lstStyle/>
          <a:p>
            <a:pPr algn="l"/>
            <a:r>
              <a:rPr lang="en-ZA" dirty="0">
                <a:solidFill>
                  <a:schemeClr val="bg1">
                    <a:lumMod val="60000"/>
                    <a:lumOff val="40000"/>
                  </a:schemeClr>
                </a:solidFill>
              </a:rPr>
              <a:t>25 May 2020</a:t>
            </a:r>
          </a:p>
        </p:txBody>
      </p:sp>
      <p:sp>
        <p:nvSpPr>
          <p:cNvPr id="7" name="Title 1">
            <a:extLst>
              <a:ext uri="{FF2B5EF4-FFF2-40B4-BE49-F238E27FC236}">
                <a16:creationId xmlns:a16="http://schemas.microsoft.com/office/drawing/2014/main" id="{3FBB95D8-CC12-4862-8EAC-885F07A9EBB0}"/>
              </a:ext>
            </a:extLst>
          </p:cNvPr>
          <p:cNvSpPr txBox="1">
            <a:spLocks/>
          </p:cNvSpPr>
          <p:nvPr/>
        </p:nvSpPr>
        <p:spPr>
          <a:xfrm>
            <a:off x="810001" y="625643"/>
            <a:ext cx="10572000" cy="3794556"/>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r" defTabSz="457200" rtl="0" eaLnBrk="1" latinLnBrk="0" hangingPunct="1">
              <a:spcBef>
                <a:spcPct val="0"/>
              </a:spcBef>
              <a:buNone/>
              <a:defRPr sz="4800" b="1" kern="1200" cap="none">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GB" altLang="en-US" sz="6000" dirty="0"/>
              <a:t>Critical </a:t>
            </a:r>
          </a:p>
          <a:p>
            <a:pPr algn="l"/>
            <a:r>
              <a:rPr lang="en-GB" altLang="en-US" sz="6000" dirty="0"/>
              <a:t>environmental</a:t>
            </a:r>
          </a:p>
          <a:p>
            <a:pPr algn="l"/>
            <a:r>
              <a:rPr lang="en-GB" altLang="en-US" sz="6000" dirty="0"/>
              <a:t>cleaning of </a:t>
            </a:r>
            <a:br>
              <a:rPr lang="en-GB" altLang="en-US" sz="6000" dirty="0"/>
            </a:br>
            <a:r>
              <a:rPr lang="en-GB" altLang="en-US" sz="6000" dirty="0"/>
              <a:t>health facilities</a:t>
            </a:r>
            <a:endParaRPr lang="en-US" sz="6000" dirty="0"/>
          </a:p>
        </p:txBody>
      </p:sp>
      <p:pic>
        <p:nvPicPr>
          <p:cNvPr id="9" name="Picture 8" descr="A picture containing toy, yellow, dark&#10;&#10;Description automatically generated">
            <a:extLst>
              <a:ext uri="{FF2B5EF4-FFF2-40B4-BE49-F238E27FC236}">
                <a16:creationId xmlns:a16="http://schemas.microsoft.com/office/drawing/2014/main" id="{3383BE66-31FC-4893-AFCE-BE3EB05A676E}"/>
              </a:ext>
            </a:extLst>
          </p:cNvPr>
          <p:cNvPicPr>
            <a:picLocks noChangeAspect="1"/>
          </p:cNvPicPr>
          <p:nvPr/>
        </p:nvPicPr>
        <p:blipFill>
          <a:blip r:embed="rId3"/>
          <a:stretch>
            <a:fillRect/>
          </a:stretch>
        </p:blipFill>
        <p:spPr>
          <a:xfrm>
            <a:off x="4688305" y="-1576799"/>
            <a:ext cx="9144000" cy="6858000"/>
          </a:xfrm>
          <a:prstGeom prst="rect">
            <a:avLst/>
          </a:prstGeom>
        </p:spPr>
      </p:pic>
    </p:spTree>
    <p:extLst>
      <p:ext uri="{BB962C8B-B14F-4D97-AF65-F5344CB8AC3E}">
        <p14:creationId xmlns:p14="http://schemas.microsoft.com/office/powerpoint/2010/main" val="3637674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D4EE1398-42A4-BB44-8394-C9CF34ABB235}"/>
              </a:ext>
            </a:extLst>
          </p:cNvPr>
          <p:cNvSpPr>
            <a:spLocks noGrp="1"/>
          </p:cNvSpPr>
          <p:nvPr>
            <p:ph type="subTitle" idx="1"/>
          </p:nvPr>
        </p:nvSpPr>
        <p:spPr>
          <a:xfrm>
            <a:off x="5168321" y="4753529"/>
            <a:ext cx="10572000" cy="1490767"/>
          </a:xfrm>
          <a:effectLst>
            <a:outerShdw blurRad="50800" dir="14400000">
              <a:srgbClr val="FDDF58">
                <a:alpha val="40000"/>
              </a:srgbClr>
            </a:outerShdw>
          </a:effectLst>
        </p:spPr>
        <p:txBody>
          <a:bodyPr>
            <a:normAutofit/>
          </a:bodyPr>
          <a:lstStyle/>
          <a:p>
            <a:r>
              <a:rPr lang="en-US" sz="8000" b="1" dirty="0">
                <a:solidFill>
                  <a:srgbClr val="FDDF58"/>
                </a:solidFill>
                <a:effectLst>
                  <a:outerShdw blurRad="50800" dist="50800" dir="5400000" algn="ctr" rotWithShape="0">
                    <a:schemeClr val="bg1">
                      <a:lumMod val="75000"/>
                      <a:alpha val="24000"/>
                    </a:schemeClr>
                  </a:outerShdw>
                </a:effectLst>
              </a:rPr>
              <a:t>YELLOW ZONE</a:t>
            </a:r>
            <a:endParaRPr lang="en-US" sz="8000" dirty="0">
              <a:solidFill>
                <a:srgbClr val="FDDF58"/>
              </a:solidFill>
              <a:effectLst>
                <a:outerShdw blurRad="50800" dist="50800" dir="5400000" algn="ctr" rotWithShape="0">
                  <a:schemeClr val="bg1">
                    <a:lumMod val="75000"/>
                    <a:alpha val="24000"/>
                  </a:schemeClr>
                </a:outerShdw>
              </a:effectLst>
            </a:endParaRPr>
          </a:p>
        </p:txBody>
      </p:sp>
      <p:sp>
        <p:nvSpPr>
          <p:cNvPr id="5" name="TextBox 4">
            <a:extLst>
              <a:ext uri="{FF2B5EF4-FFF2-40B4-BE49-F238E27FC236}">
                <a16:creationId xmlns:a16="http://schemas.microsoft.com/office/drawing/2014/main" id="{0C759109-098E-2C4A-9D60-34D91D6E7665}"/>
              </a:ext>
            </a:extLst>
          </p:cNvPr>
          <p:cNvSpPr txBox="1"/>
          <p:nvPr/>
        </p:nvSpPr>
        <p:spPr>
          <a:xfrm>
            <a:off x="5185193" y="1496290"/>
            <a:ext cx="5687581" cy="3416320"/>
          </a:xfrm>
          <a:prstGeom prst="rect">
            <a:avLst/>
          </a:prstGeom>
          <a:noFill/>
        </p:spPr>
        <p:txBody>
          <a:bodyPr wrap="square" rtlCol="0">
            <a:spAutoFit/>
          </a:bodyPr>
          <a:lstStyle/>
          <a:p>
            <a:r>
              <a:rPr lang="en-ZA" sz="5400" b="1" dirty="0"/>
              <a:t>Everyone arriving at the facility passes through the </a:t>
            </a:r>
            <a:endParaRPr lang="en-US" sz="5400" b="1" dirty="0"/>
          </a:p>
        </p:txBody>
      </p:sp>
      <p:pic>
        <p:nvPicPr>
          <p:cNvPr id="8" name="Picture 7">
            <a:extLst>
              <a:ext uri="{FF2B5EF4-FFF2-40B4-BE49-F238E27FC236}">
                <a16:creationId xmlns:a16="http://schemas.microsoft.com/office/drawing/2014/main" id="{59F7438B-46DA-2B45-82C9-13232616EA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4010" y="279494"/>
            <a:ext cx="3121293" cy="4414401"/>
          </a:xfrm>
          <a:prstGeom prst="rect">
            <a:avLst/>
          </a:prstGeom>
          <a:effectLst>
            <a:outerShdw blurRad="50800" dist="50800" dir="5400000" algn="ctr" rotWithShape="0">
              <a:schemeClr val="bg1">
                <a:lumMod val="75000"/>
                <a:alpha val="27000"/>
              </a:schemeClr>
            </a:outerShdw>
          </a:effectLst>
        </p:spPr>
      </p:pic>
    </p:spTree>
    <p:extLst>
      <p:ext uri="{BB962C8B-B14F-4D97-AF65-F5344CB8AC3E}">
        <p14:creationId xmlns:p14="http://schemas.microsoft.com/office/powerpoint/2010/main" val="1839729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97">
            <a:extLst>
              <a:ext uri="{FF2B5EF4-FFF2-40B4-BE49-F238E27FC236}">
                <a16:creationId xmlns:a16="http://schemas.microsoft.com/office/drawing/2014/main" id="{4FB7757A-F607-6F41-A7E2-806348855AFD}"/>
              </a:ext>
            </a:extLst>
          </p:cNvPr>
          <p:cNvSpPr>
            <a:spLocks noGrp="1"/>
          </p:cNvSpPr>
          <p:nvPr>
            <p:ph type="title"/>
          </p:nvPr>
        </p:nvSpPr>
        <p:spPr/>
        <p:txBody>
          <a:bodyPr/>
          <a:lstStyle/>
          <a:p>
            <a:r>
              <a:rPr lang="en-US" dirty="0"/>
              <a:t>Yellow Zone</a:t>
            </a:r>
          </a:p>
        </p:txBody>
      </p:sp>
      <p:cxnSp>
        <p:nvCxnSpPr>
          <p:cNvPr id="21" name="Straight Arrow Connector 20">
            <a:extLst>
              <a:ext uri="{FF2B5EF4-FFF2-40B4-BE49-F238E27FC236}">
                <a16:creationId xmlns:a16="http://schemas.microsoft.com/office/drawing/2014/main" id="{5EF4187C-332D-1149-93FC-DD20B7B7AF3C}"/>
              </a:ext>
            </a:extLst>
          </p:cNvPr>
          <p:cNvCxnSpPr>
            <a:cxnSpLocks/>
          </p:cNvCxnSpPr>
          <p:nvPr/>
        </p:nvCxnSpPr>
        <p:spPr>
          <a:xfrm flipV="1">
            <a:off x="9435063" y="3034931"/>
            <a:ext cx="0" cy="2949576"/>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A393981-C89D-2144-9AEF-929B8BBF2075}"/>
              </a:ext>
            </a:extLst>
          </p:cNvPr>
          <p:cNvCxnSpPr>
            <a:cxnSpLocks/>
          </p:cNvCxnSpPr>
          <p:nvPr/>
        </p:nvCxnSpPr>
        <p:spPr>
          <a:xfrm flipH="1" flipV="1">
            <a:off x="7441163" y="3034931"/>
            <a:ext cx="1993900" cy="20638"/>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B9E48C4-A359-3041-AC74-C807B524718D}"/>
              </a:ext>
            </a:extLst>
          </p:cNvPr>
          <p:cNvCxnSpPr>
            <a:cxnSpLocks/>
          </p:cNvCxnSpPr>
          <p:nvPr/>
        </p:nvCxnSpPr>
        <p:spPr>
          <a:xfrm>
            <a:off x="9047713" y="3749306"/>
            <a:ext cx="409575"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69" name="Picture 68">
            <a:extLst>
              <a:ext uri="{FF2B5EF4-FFF2-40B4-BE49-F238E27FC236}">
                <a16:creationId xmlns:a16="http://schemas.microsoft.com/office/drawing/2014/main" id="{08DD81EB-326C-4843-9F7A-95300F0EC3C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53"/>
          <a:stretch/>
        </p:blipFill>
        <p:spPr>
          <a:xfrm>
            <a:off x="1509455" y="2488920"/>
            <a:ext cx="8516751" cy="4041598"/>
          </a:xfrm>
          <a:prstGeom prst="rect">
            <a:avLst/>
          </a:prstGeom>
        </p:spPr>
      </p:pic>
    </p:spTree>
    <p:extLst>
      <p:ext uri="{BB962C8B-B14F-4D97-AF65-F5344CB8AC3E}">
        <p14:creationId xmlns:p14="http://schemas.microsoft.com/office/powerpoint/2010/main" val="19290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BDCE13-CB91-4C5F-98B0-6D053874B262}"/>
              </a:ext>
            </a:extLst>
          </p:cNvPr>
          <p:cNvSpPr>
            <a:spLocks noGrp="1"/>
          </p:cNvSpPr>
          <p:nvPr>
            <p:ph type="title"/>
          </p:nvPr>
        </p:nvSpPr>
        <p:spPr/>
        <p:txBody>
          <a:bodyPr/>
          <a:lstStyle/>
          <a:p>
            <a:r>
              <a:rPr lang="en-ZA" dirty="0"/>
              <a:t>Cleaning requirements for yellow zone</a:t>
            </a:r>
          </a:p>
        </p:txBody>
      </p:sp>
      <p:sp>
        <p:nvSpPr>
          <p:cNvPr id="6" name="Content Placeholder 5">
            <a:extLst>
              <a:ext uri="{FF2B5EF4-FFF2-40B4-BE49-F238E27FC236}">
                <a16:creationId xmlns:a16="http://schemas.microsoft.com/office/drawing/2014/main" id="{AC9441E6-90AB-45D5-9538-C3ECC27B4882}"/>
              </a:ext>
            </a:extLst>
          </p:cNvPr>
          <p:cNvSpPr>
            <a:spLocks noGrp="1"/>
          </p:cNvSpPr>
          <p:nvPr>
            <p:ph idx="1"/>
          </p:nvPr>
        </p:nvSpPr>
        <p:spPr>
          <a:xfrm>
            <a:off x="810000" y="2326106"/>
            <a:ext cx="10554574" cy="4084706"/>
          </a:xfrm>
        </p:spPr>
        <p:txBody>
          <a:bodyPr>
            <a:normAutofit/>
          </a:bodyPr>
          <a:lstStyle/>
          <a:p>
            <a:pPr lvl="0"/>
            <a:r>
              <a:rPr lang="en-ZA" sz="2600" dirty="0"/>
              <a:t>Each area including security room, sanitation station and 1</a:t>
            </a:r>
            <a:r>
              <a:rPr lang="en-ZA" sz="2600" baseline="30000" dirty="0"/>
              <a:t>st</a:t>
            </a:r>
            <a:r>
              <a:rPr lang="en-ZA" sz="2600" dirty="0"/>
              <a:t> screening station should be cleaned at least twice daily with a proper schedule, checklist and program.</a:t>
            </a:r>
          </a:p>
          <a:p>
            <a:pPr lvl="0"/>
            <a:r>
              <a:rPr lang="en-ZA" sz="2600" dirty="0"/>
              <a:t>Disinfect frequently touched surfaces with disinfectant wipe/solution every 30 to 60 minutes – wipe down door knobs, gate if opened and closed repeatedly</a:t>
            </a:r>
          </a:p>
          <a:p>
            <a:r>
              <a:rPr lang="en-ZA" sz="2600" dirty="0"/>
              <a:t>Clean and disinfect security staff toilets every 3 hours.</a:t>
            </a:r>
          </a:p>
          <a:p>
            <a:pPr marL="0" indent="0">
              <a:buNone/>
            </a:pPr>
            <a:endParaRPr lang="en-ZA" dirty="0"/>
          </a:p>
        </p:txBody>
      </p:sp>
    </p:spTree>
    <p:extLst>
      <p:ext uri="{BB962C8B-B14F-4D97-AF65-F5344CB8AC3E}">
        <p14:creationId xmlns:p14="http://schemas.microsoft.com/office/powerpoint/2010/main" val="3346869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BDCE13-CB91-4C5F-98B0-6D053874B262}"/>
              </a:ext>
            </a:extLst>
          </p:cNvPr>
          <p:cNvSpPr>
            <a:spLocks noGrp="1"/>
          </p:cNvSpPr>
          <p:nvPr>
            <p:ph type="title"/>
          </p:nvPr>
        </p:nvSpPr>
        <p:spPr>
          <a:xfrm>
            <a:off x="689684" y="651725"/>
            <a:ext cx="10571998" cy="970450"/>
          </a:xfrm>
        </p:spPr>
        <p:txBody>
          <a:bodyPr/>
          <a:lstStyle/>
          <a:p>
            <a:r>
              <a:rPr lang="en-ZA" dirty="0"/>
              <a:t>Cleaning responsibilities and </a:t>
            </a:r>
            <a:br>
              <a:rPr lang="en-ZA" dirty="0"/>
            </a:br>
            <a:r>
              <a:rPr lang="en-ZA" dirty="0"/>
              <a:t>supplies for yellow zone</a:t>
            </a:r>
          </a:p>
        </p:txBody>
      </p:sp>
      <p:sp>
        <p:nvSpPr>
          <p:cNvPr id="6" name="Content Placeholder 5">
            <a:extLst>
              <a:ext uri="{FF2B5EF4-FFF2-40B4-BE49-F238E27FC236}">
                <a16:creationId xmlns:a16="http://schemas.microsoft.com/office/drawing/2014/main" id="{AC9441E6-90AB-45D5-9538-C3ECC27B4882}"/>
              </a:ext>
            </a:extLst>
          </p:cNvPr>
          <p:cNvSpPr>
            <a:spLocks noGrp="1"/>
          </p:cNvSpPr>
          <p:nvPr>
            <p:ph idx="1"/>
          </p:nvPr>
        </p:nvSpPr>
        <p:spPr>
          <a:xfrm>
            <a:off x="810000" y="2326106"/>
            <a:ext cx="10554574" cy="4084706"/>
          </a:xfrm>
        </p:spPr>
        <p:txBody>
          <a:bodyPr>
            <a:normAutofit/>
          </a:bodyPr>
          <a:lstStyle/>
          <a:p>
            <a:pPr lvl="0"/>
            <a:r>
              <a:rPr lang="en-ZA" sz="2500" dirty="0"/>
              <a:t>Security staff responsible for environmental cleaning of security room, sanitation station and security toilet – including all chairs and tables in these areas.</a:t>
            </a:r>
          </a:p>
          <a:p>
            <a:pPr lvl="0"/>
            <a:r>
              <a:rPr lang="en-ZA" sz="2500" dirty="0"/>
              <a:t>Screeners responsible for cleaning and disinfecting their chair before and after shift and if using a table every 30-60 minutes</a:t>
            </a:r>
          </a:p>
          <a:p>
            <a:pPr lvl="0"/>
            <a:r>
              <a:rPr lang="en-ZA" sz="2500" dirty="0">
                <a:solidFill>
                  <a:srgbClr val="FF0000"/>
                </a:solidFill>
              </a:rPr>
              <a:t>Buckets, spray bottles, cloths/paper towel, disinfectant to be supplied by facility and made available at all stations at all times for use.</a:t>
            </a:r>
          </a:p>
          <a:p>
            <a:pPr marL="0" indent="0">
              <a:buNone/>
            </a:pPr>
            <a:endParaRPr lang="en-ZA" dirty="0"/>
          </a:p>
        </p:txBody>
      </p:sp>
    </p:spTree>
    <p:extLst>
      <p:ext uri="{BB962C8B-B14F-4D97-AF65-F5344CB8AC3E}">
        <p14:creationId xmlns:p14="http://schemas.microsoft.com/office/powerpoint/2010/main" val="32233614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4042-E337-4E72-BE7D-7ED29295A3E5}"/>
              </a:ext>
            </a:extLst>
          </p:cNvPr>
          <p:cNvSpPr>
            <a:spLocks noGrp="1"/>
          </p:cNvSpPr>
          <p:nvPr>
            <p:ph type="title"/>
          </p:nvPr>
        </p:nvSpPr>
        <p:spPr/>
        <p:txBody>
          <a:bodyPr/>
          <a:lstStyle/>
          <a:p>
            <a:r>
              <a:rPr lang="en-ZA" dirty="0"/>
              <a:t>Practical implementation tips</a:t>
            </a:r>
          </a:p>
        </p:txBody>
      </p:sp>
      <p:sp>
        <p:nvSpPr>
          <p:cNvPr id="3" name="Content Placeholder 2">
            <a:extLst>
              <a:ext uri="{FF2B5EF4-FFF2-40B4-BE49-F238E27FC236}">
                <a16:creationId xmlns:a16="http://schemas.microsoft.com/office/drawing/2014/main" id="{D1A45094-4FF5-498C-B5FF-46B287B72CAC}"/>
              </a:ext>
            </a:extLst>
          </p:cNvPr>
          <p:cNvSpPr>
            <a:spLocks noGrp="1"/>
          </p:cNvSpPr>
          <p:nvPr>
            <p:ph sz="half" idx="1"/>
          </p:nvPr>
        </p:nvSpPr>
        <p:spPr>
          <a:xfrm>
            <a:off x="818712" y="2366666"/>
            <a:ext cx="6099446" cy="4238671"/>
          </a:xfrm>
        </p:spPr>
        <p:txBody>
          <a:bodyPr>
            <a:normAutofit lnSpcReduction="10000"/>
          </a:bodyPr>
          <a:lstStyle/>
          <a:p>
            <a:r>
              <a:rPr lang="en-ZA" sz="2200" dirty="0"/>
              <a:t>Set up a water container/bucket with tap and filled with correct concentration of bleach/water at central point in yellow zone for use by all staff in this area.  </a:t>
            </a:r>
          </a:p>
          <a:p>
            <a:r>
              <a:rPr lang="en-ZA" sz="2200" dirty="0"/>
              <a:t>Provide spray bottles/buckets that can be filled with disinfectant </a:t>
            </a:r>
            <a:r>
              <a:rPr lang="en-ZA" sz="2200" dirty="0" err="1"/>
              <a:t>concentraton</a:t>
            </a:r>
            <a:r>
              <a:rPr lang="en-ZA" sz="2200" dirty="0"/>
              <a:t> from central point and cloths/disposable towels for wiping down surfaces after cleaning. </a:t>
            </a:r>
          </a:p>
          <a:p>
            <a:r>
              <a:rPr lang="en-ZA" sz="2200" dirty="0"/>
              <a:t>Provide a bucket and mop for central area for cleaning of toilet and any other visibly soiled area.</a:t>
            </a:r>
          </a:p>
          <a:p>
            <a:endParaRPr lang="en-ZA" sz="2200" dirty="0"/>
          </a:p>
        </p:txBody>
      </p:sp>
      <p:graphicFrame>
        <p:nvGraphicFramePr>
          <p:cNvPr id="6" name="Object 5">
            <a:extLst>
              <a:ext uri="{FF2B5EF4-FFF2-40B4-BE49-F238E27FC236}">
                <a16:creationId xmlns:a16="http://schemas.microsoft.com/office/drawing/2014/main" id="{984FCBF1-D65E-4170-B72E-62699CD20616}"/>
              </a:ext>
            </a:extLst>
          </p:cNvPr>
          <p:cNvGraphicFramePr>
            <a:graphicFrameLocks noChangeAspect="1"/>
          </p:cNvGraphicFramePr>
          <p:nvPr>
            <p:extLst>
              <p:ext uri="{D42A27DB-BD31-4B8C-83A1-F6EECF244321}">
                <p14:modId xmlns:p14="http://schemas.microsoft.com/office/powerpoint/2010/main" val="2125357170"/>
              </p:ext>
            </p:extLst>
          </p:nvPr>
        </p:nvGraphicFramePr>
        <p:xfrm>
          <a:off x="7470274" y="1553062"/>
          <a:ext cx="4165600" cy="4857750"/>
        </p:xfrm>
        <a:graphic>
          <a:graphicData uri="http://schemas.openxmlformats.org/presentationml/2006/ole">
            <mc:AlternateContent xmlns:mc="http://schemas.openxmlformats.org/markup-compatibility/2006">
              <mc:Choice xmlns:v="urn:schemas-microsoft-com:vml" Requires="v">
                <p:oleObj spid="_x0000_s1043" name="Bitmap Image" r:id="rId4" imgW="4165560" imgH="4857840" progId="Paint.Picture">
                  <p:embed/>
                </p:oleObj>
              </mc:Choice>
              <mc:Fallback>
                <p:oleObj name="Bitmap Image" r:id="rId4" imgW="4165560" imgH="4857840" progId="Paint.Picture">
                  <p:embed/>
                  <p:pic>
                    <p:nvPicPr>
                      <p:cNvPr id="0" name=""/>
                      <p:cNvPicPr/>
                      <p:nvPr/>
                    </p:nvPicPr>
                    <p:blipFill>
                      <a:blip r:embed="rId5"/>
                      <a:stretch>
                        <a:fillRect/>
                      </a:stretch>
                    </p:blipFill>
                    <p:spPr>
                      <a:xfrm>
                        <a:off x="7470274" y="1553062"/>
                        <a:ext cx="4165600" cy="4857750"/>
                      </a:xfrm>
                      <a:prstGeom prst="rect">
                        <a:avLst/>
                      </a:prstGeom>
                    </p:spPr>
                  </p:pic>
                </p:oleObj>
              </mc:Fallback>
            </mc:AlternateContent>
          </a:graphicData>
        </a:graphic>
      </p:graphicFrame>
    </p:spTree>
    <p:extLst>
      <p:ext uri="{BB962C8B-B14F-4D97-AF65-F5344CB8AC3E}">
        <p14:creationId xmlns:p14="http://schemas.microsoft.com/office/powerpoint/2010/main" val="16094689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E13D7-432E-4947-BB4F-2DC0FB572745}"/>
              </a:ext>
            </a:extLst>
          </p:cNvPr>
          <p:cNvSpPr>
            <a:spLocks noGrp="1"/>
          </p:cNvSpPr>
          <p:nvPr>
            <p:ph type="ctrTitle"/>
          </p:nvPr>
        </p:nvSpPr>
        <p:spPr>
          <a:xfrm>
            <a:off x="5392330" y="1678387"/>
            <a:ext cx="10572000" cy="2971051"/>
          </a:xfrm>
        </p:spPr>
        <p:txBody>
          <a:bodyPr/>
          <a:lstStyle/>
          <a:p>
            <a:pPr>
              <a:lnSpc>
                <a:spcPct val="107000"/>
              </a:lnSpc>
              <a:spcBef>
                <a:spcPts val="0"/>
              </a:spcBef>
              <a:defRPr/>
            </a:pPr>
            <a:r>
              <a:rPr lang="en-ZA" dirty="0">
                <a:ea typeface="Calibri" panose="020F0502020204030204" pitchFamily="34" charset="0"/>
                <a:cs typeface="Arial" panose="020B0604020202020204" pitchFamily="34" charset="0"/>
              </a:rPr>
              <a:t>Patients </a:t>
            </a:r>
            <a:br>
              <a:rPr lang="en-ZA" dirty="0">
                <a:ea typeface="Calibri" panose="020F0502020204030204" pitchFamily="34" charset="0"/>
                <a:cs typeface="Arial" panose="020B0604020202020204" pitchFamily="34" charset="0"/>
              </a:rPr>
            </a:br>
            <a:r>
              <a:rPr lang="en-ZA" dirty="0">
                <a:ea typeface="Calibri" panose="020F0502020204030204" pitchFamily="34" charset="0"/>
                <a:cs typeface="Arial" panose="020B0604020202020204" pitchFamily="34" charset="0"/>
              </a:rPr>
              <a:t>with a</a:t>
            </a:r>
            <a:br>
              <a:rPr lang="en-ZA" dirty="0">
                <a:ea typeface="Calibri" panose="020F0502020204030204" pitchFamily="34" charset="0"/>
                <a:cs typeface="Arial" panose="020B0604020202020204" pitchFamily="34" charset="0"/>
              </a:rPr>
            </a:br>
            <a:r>
              <a:rPr lang="en-ZA" dirty="0">
                <a:ea typeface="Calibri" panose="020F0502020204030204" pitchFamily="34" charset="0"/>
                <a:cs typeface="Arial" panose="020B0604020202020204" pitchFamily="34" charset="0"/>
              </a:rPr>
              <a:t>POSITIVE SCREEN</a:t>
            </a:r>
            <a:br>
              <a:rPr lang="en-ZA" dirty="0">
                <a:ea typeface="Calibri" panose="020F0502020204030204" pitchFamily="34" charset="0"/>
                <a:cs typeface="Arial" panose="020B0604020202020204" pitchFamily="34" charset="0"/>
              </a:rPr>
            </a:br>
            <a:r>
              <a:rPr lang="en-ZA" dirty="0">
                <a:ea typeface="Calibri" panose="020F0502020204030204" pitchFamily="34" charset="0"/>
                <a:cs typeface="Arial" panose="020B0604020202020204" pitchFamily="34" charset="0"/>
              </a:rPr>
              <a:t>managed in</a:t>
            </a:r>
            <a:endParaRPr lang="en-US" dirty="0">
              <a:cs typeface="Arial" panose="020B0604020202020204" pitchFamily="34" charset="0"/>
            </a:endParaRPr>
          </a:p>
        </p:txBody>
      </p:sp>
      <p:sp>
        <p:nvSpPr>
          <p:cNvPr id="3" name="Subtitle 2">
            <a:extLst>
              <a:ext uri="{FF2B5EF4-FFF2-40B4-BE49-F238E27FC236}">
                <a16:creationId xmlns:a16="http://schemas.microsoft.com/office/drawing/2014/main" id="{DCB1A3F5-59B4-5645-AC59-9B1F60BF4EF4}"/>
              </a:ext>
            </a:extLst>
          </p:cNvPr>
          <p:cNvSpPr>
            <a:spLocks noGrp="1"/>
          </p:cNvSpPr>
          <p:nvPr>
            <p:ph type="subTitle" idx="1"/>
          </p:nvPr>
        </p:nvSpPr>
        <p:spPr>
          <a:xfrm>
            <a:off x="5153401" y="5018981"/>
            <a:ext cx="10572000" cy="1289286"/>
          </a:xfrm>
        </p:spPr>
        <p:txBody>
          <a:bodyPr>
            <a:normAutofit fontScale="92500" lnSpcReduction="10000"/>
          </a:bodyPr>
          <a:lstStyle/>
          <a:p>
            <a:r>
              <a:rPr lang="en-US" sz="8000" b="1" dirty="0">
                <a:solidFill>
                  <a:srgbClr val="F0904A"/>
                </a:solidFill>
              </a:rPr>
              <a:t>ORANGE ZONE</a:t>
            </a:r>
            <a:endParaRPr lang="en-US" sz="8000" dirty="0">
              <a:solidFill>
                <a:srgbClr val="F0904A"/>
              </a:solidFill>
            </a:endParaRPr>
          </a:p>
          <a:p>
            <a:endParaRPr lang="en-US" dirty="0"/>
          </a:p>
        </p:txBody>
      </p:sp>
      <p:pic>
        <p:nvPicPr>
          <p:cNvPr id="7" name="Picture 6" descr="A screenshot of a cell phone&#10;&#10;Description automatically generated">
            <a:extLst>
              <a:ext uri="{FF2B5EF4-FFF2-40B4-BE49-F238E27FC236}">
                <a16:creationId xmlns:a16="http://schemas.microsoft.com/office/drawing/2014/main" id="{88C44F45-73D7-9F4B-8243-62B8FD1C7C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05270" y="276598"/>
            <a:ext cx="2987060" cy="4224556"/>
          </a:xfrm>
          <a:prstGeom prst="rect">
            <a:avLst/>
          </a:prstGeom>
          <a:effectLst>
            <a:outerShdw blurRad="50800" dist="50800" dir="5400000" algn="ctr" rotWithShape="0">
              <a:schemeClr val="bg1">
                <a:lumMod val="75000"/>
                <a:alpha val="30000"/>
              </a:schemeClr>
            </a:outerShdw>
          </a:effectLst>
        </p:spPr>
      </p:pic>
    </p:spTree>
    <p:extLst>
      <p:ext uri="{BB962C8B-B14F-4D97-AF65-F5344CB8AC3E}">
        <p14:creationId xmlns:p14="http://schemas.microsoft.com/office/powerpoint/2010/main" val="3062867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97">
            <a:extLst>
              <a:ext uri="{FF2B5EF4-FFF2-40B4-BE49-F238E27FC236}">
                <a16:creationId xmlns:a16="http://schemas.microsoft.com/office/drawing/2014/main" id="{4FB7757A-F607-6F41-A7E2-806348855AFD}"/>
              </a:ext>
            </a:extLst>
          </p:cNvPr>
          <p:cNvSpPr>
            <a:spLocks noGrp="1"/>
          </p:cNvSpPr>
          <p:nvPr>
            <p:ph type="title"/>
          </p:nvPr>
        </p:nvSpPr>
        <p:spPr/>
        <p:txBody>
          <a:bodyPr/>
          <a:lstStyle/>
          <a:p>
            <a:r>
              <a:rPr lang="en-US" dirty="0"/>
              <a:t>Orange Zone</a:t>
            </a:r>
          </a:p>
        </p:txBody>
      </p:sp>
      <p:pic>
        <p:nvPicPr>
          <p:cNvPr id="3" name="Picture 2">
            <a:extLst>
              <a:ext uri="{FF2B5EF4-FFF2-40B4-BE49-F238E27FC236}">
                <a16:creationId xmlns:a16="http://schemas.microsoft.com/office/drawing/2014/main" id="{9248BBD3-9F82-FC49-9CD3-5940A8A57E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12971" y="2092146"/>
            <a:ext cx="6729888" cy="4613454"/>
          </a:xfrm>
          <a:prstGeom prst="rect">
            <a:avLst/>
          </a:prstGeom>
        </p:spPr>
      </p:pic>
    </p:spTree>
    <p:extLst>
      <p:ext uri="{BB962C8B-B14F-4D97-AF65-F5344CB8AC3E}">
        <p14:creationId xmlns:p14="http://schemas.microsoft.com/office/powerpoint/2010/main" val="384494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A81AC-DBCC-439C-893A-276FD8DB43BF}"/>
              </a:ext>
            </a:extLst>
          </p:cNvPr>
          <p:cNvSpPr>
            <a:spLocks noGrp="1"/>
          </p:cNvSpPr>
          <p:nvPr>
            <p:ph idx="4294967295"/>
          </p:nvPr>
        </p:nvSpPr>
        <p:spPr>
          <a:xfrm>
            <a:off x="469231" y="2127083"/>
            <a:ext cx="11093115" cy="4283242"/>
          </a:xfrm>
        </p:spPr>
        <p:txBody>
          <a:bodyPr>
            <a:normAutofit fontScale="92500" lnSpcReduction="10000"/>
          </a:bodyPr>
          <a:lstStyle/>
          <a:p>
            <a:pPr lvl="0"/>
            <a:r>
              <a:rPr lang="en-ZA" dirty="0"/>
              <a:t>Each area including 2</a:t>
            </a:r>
            <a:r>
              <a:rPr lang="en-ZA" baseline="30000" dirty="0"/>
              <a:t>nd</a:t>
            </a:r>
            <a:r>
              <a:rPr lang="en-ZA" dirty="0"/>
              <a:t> screening and assessment station (temporary chest clinic), HIV station, specialized clinician station, COVID-19 test form completion and COVID-19 donning/doffing and specimen collation area plus all waiting spaces to be cleaned every 3 hours with a proper schedule, checklist and program.</a:t>
            </a:r>
          </a:p>
          <a:p>
            <a:r>
              <a:rPr lang="en-ZA" dirty="0"/>
              <a:t>All chairs in the Orange Zone must be disinfected between use by each patient</a:t>
            </a:r>
          </a:p>
          <a:p>
            <a:pPr lvl="1"/>
            <a:r>
              <a:rPr lang="en-ZA" dirty="0"/>
              <a:t>Easiest strategy is to allocate a chair to patient on arrival – moves with the patient through Orange Zone including testing and is disinfected once patient leaves to exit facility for re-use.</a:t>
            </a:r>
          </a:p>
          <a:p>
            <a:r>
              <a:rPr lang="en-ZA" dirty="0"/>
              <a:t>COVID-19 screening station needs to be disinfected between each patient tested – this includes all surfaces</a:t>
            </a:r>
          </a:p>
          <a:p>
            <a:pPr lvl="1"/>
            <a:r>
              <a:rPr lang="en-ZA" dirty="0"/>
              <a:t>Easiest to only use patient chair and no other surfaces in testing area to limit need for disinfection.  Locate specimen collation/donning and doffing in distanced area/fully screened off. </a:t>
            </a:r>
          </a:p>
          <a:p>
            <a:r>
              <a:rPr lang="en-ZA" dirty="0"/>
              <a:t>Toilets in the Orange Zone need to be cleaned and disinfected between use by each patient.</a:t>
            </a:r>
          </a:p>
          <a:p>
            <a:r>
              <a:rPr lang="en-ZA" dirty="0"/>
              <a:t>Isolation room in Emergency department and MOU should be fully cleaned and disinfected between every patient managed in these rooms including any patient trolley/wheelchair used.</a:t>
            </a:r>
          </a:p>
        </p:txBody>
      </p:sp>
      <p:sp>
        <p:nvSpPr>
          <p:cNvPr id="6" name="Title 4">
            <a:extLst>
              <a:ext uri="{FF2B5EF4-FFF2-40B4-BE49-F238E27FC236}">
                <a16:creationId xmlns:a16="http://schemas.microsoft.com/office/drawing/2014/main" id="{3B841FD1-5289-442C-83B4-0AD0CC13943E}"/>
              </a:ext>
            </a:extLst>
          </p:cNvPr>
          <p:cNvSpPr>
            <a:spLocks noGrp="1"/>
          </p:cNvSpPr>
          <p:nvPr>
            <p:ph type="title"/>
          </p:nvPr>
        </p:nvSpPr>
        <p:spPr>
          <a:xfrm>
            <a:off x="809625" y="447675"/>
            <a:ext cx="10572750" cy="969963"/>
          </a:xfrm>
        </p:spPr>
        <p:txBody>
          <a:bodyPr/>
          <a:lstStyle/>
          <a:p>
            <a:r>
              <a:rPr lang="en-ZA" dirty="0"/>
              <a:t>Cleaning requirements for orange zone</a:t>
            </a:r>
          </a:p>
        </p:txBody>
      </p:sp>
    </p:spTree>
    <p:extLst>
      <p:ext uri="{BB962C8B-B14F-4D97-AF65-F5344CB8AC3E}">
        <p14:creationId xmlns:p14="http://schemas.microsoft.com/office/powerpoint/2010/main" val="381978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A81AC-DBCC-439C-893A-276FD8DB43BF}"/>
              </a:ext>
            </a:extLst>
          </p:cNvPr>
          <p:cNvSpPr>
            <a:spLocks noGrp="1"/>
          </p:cNvSpPr>
          <p:nvPr>
            <p:ph idx="4294967295"/>
          </p:nvPr>
        </p:nvSpPr>
        <p:spPr>
          <a:xfrm>
            <a:off x="469231" y="2322095"/>
            <a:ext cx="11093115" cy="4283242"/>
          </a:xfrm>
        </p:spPr>
        <p:txBody>
          <a:bodyPr>
            <a:normAutofit lnSpcReduction="10000"/>
          </a:bodyPr>
          <a:lstStyle/>
          <a:p>
            <a:pPr lvl="0"/>
            <a:r>
              <a:rPr lang="en-ZA" sz="2400" dirty="0"/>
              <a:t>Orange Zone clinician to disinfect medical equipment (oximeter/BP cuff etc) after use for each patient and table between every patient.</a:t>
            </a:r>
          </a:p>
          <a:p>
            <a:pPr lvl="0"/>
            <a:r>
              <a:rPr lang="en-ZA" sz="2400" dirty="0"/>
              <a:t>COVID-19 tester to ensure disinfection of testing area/donning and doffing area and COVID-19 specimen collation area. </a:t>
            </a:r>
          </a:p>
          <a:p>
            <a:pPr lvl="0"/>
            <a:r>
              <a:rPr lang="en-ZA" sz="2400" dirty="0"/>
              <a:t>COVID-19 form completers to disinfect their table between every patient – wipe it down alternatively only use clipboards</a:t>
            </a:r>
          </a:p>
          <a:p>
            <a:pPr lvl="0"/>
            <a:r>
              <a:rPr lang="en-ZA" sz="2400" dirty="0"/>
              <a:t>Runners/Orange Zone cleaner to disinfect chairs and toilet after use by each patient.</a:t>
            </a:r>
          </a:p>
          <a:p>
            <a:r>
              <a:rPr lang="en-ZA" sz="2400" dirty="0">
                <a:solidFill>
                  <a:srgbClr val="FF0000"/>
                </a:solidFill>
              </a:rPr>
              <a:t>Buckets, spray bottles, cloths/paper towel, disinfectant to be supplied by facility and made available at all stations at all times for use.</a:t>
            </a:r>
            <a:endParaRPr lang="en-ZA" sz="2400" dirty="0"/>
          </a:p>
          <a:p>
            <a:endParaRPr lang="en-ZA" dirty="0"/>
          </a:p>
        </p:txBody>
      </p:sp>
      <p:sp>
        <p:nvSpPr>
          <p:cNvPr id="6" name="Title 4">
            <a:extLst>
              <a:ext uri="{FF2B5EF4-FFF2-40B4-BE49-F238E27FC236}">
                <a16:creationId xmlns:a16="http://schemas.microsoft.com/office/drawing/2014/main" id="{3B841FD1-5289-442C-83B4-0AD0CC13943E}"/>
              </a:ext>
            </a:extLst>
          </p:cNvPr>
          <p:cNvSpPr>
            <a:spLocks noGrp="1"/>
          </p:cNvSpPr>
          <p:nvPr>
            <p:ph type="title"/>
          </p:nvPr>
        </p:nvSpPr>
        <p:spPr>
          <a:xfrm>
            <a:off x="809625" y="580023"/>
            <a:ext cx="10572750" cy="969963"/>
          </a:xfrm>
        </p:spPr>
        <p:txBody>
          <a:bodyPr/>
          <a:lstStyle/>
          <a:p>
            <a:r>
              <a:rPr lang="en-ZA" dirty="0"/>
              <a:t>Cleaning responsibilities and supplies </a:t>
            </a:r>
            <a:br>
              <a:rPr lang="en-ZA" dirty="0"/>
            </a:br>
            <a:r>
              <a:rPr lang="en-ZA" dirty="0"/>
              <a:t>for orange zone</a:t>
            </a:r>
          </a:p>
        </p:txBody>
      </p:sp>
    </p:spTree>
    <p:extLst>
      <p:ext uri="{BB962C8B-B14F-4D97-AF65-F5344CB8AC3E}">
        <p14:creationId xmlns:p14="http://schemas.microsoft.com/office/powerpoint/2010/main" val="1309614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B8A81AC-DBCC-439C-893A-276FD8DB43BF}"/>
              </a:ext>
            </a:extLst>
          </p:cNvPr>
          <p:cNvSpPr>
            <a:spLocks noGrp="1"/>
          </p:cNvSpPr>
          <p:nvPr>
            <p:ph idx="4294967295"/>
          </p:nvPr>
        </p:nvSpPr>
        <p:spPr>
          <a:xfrm>
            <a:off x="469231" y="2466475"/>
            <a:ext cx="11093115" cy="3802564"/>
          </a:xfrm>
        </p:spPr>
        <p:txBody>
          <a:bodyPr>
            <a:normAutofit fontScale="92500" lnSpcReduction="20000"/>
          </a:bodyPr>
          <a:lstStyle/>
          <a:p>
            <a:r>
              <a:rPr lang="en-ZA" sz="2400" dirty="0"/>
              <a:t>Need robust containers (usually a cardboard box) with red plastic bag inside (per specifications)</a:t>
            </a:r>
          </a:p>
          <a:p>
            <a:pPr lvl="0"/>
            <a:r>
              <a:rPr lang="en-ZA" sz="2400" dirty="0"/>
              <a:t>Filled no more than ¾ full </a:t>
            </a:r>
          </a:p>
          <a:p>
            <a:pPr lvl="0"/>
            <a:r>
              <a:rPr lang="en-ZA" sz="2400" dirty="0"/>
              <a:t>Securely closed at all times – not left open overnight!</a:t>
            </a:r>
          </a:p>
          <a:p>
            <a:r>
              <a:rPr lang="en-ZA" sz="2400" dirty="0"/>
              <a:t>Red plastic bags to be cable tied closed when full or end of day and marked “Orange Zone waste’ and is to be taken to the facility’s health care waste management central storage area.</a:t>
            </a:r>
          </a:p>
          <a:p>
            <a:r>
              <a:rPr lang="en-ZA" sz="2400" dirty="0"/>
              <a:t>Sharps waste should be discarded into the designated yellow sharps containers, sealed when such container is three quarters full and marked “Orange Zone Sharps” to be taken to the facility’s health care waste management central storage area.</a:t>
            </a:r>
          </a:p>
          <a:p>
            <a:pPr marL="0" indent="0">
              <a:buNone/>
            </a:pPr>
            <a:endParaRPr lang="en-ZA" dirty="0"/>
          </a:p>
        </p:txBody>
      </p:sp>
      <p:sp>
        <p:nvSpPr>
          <p:cNvPr id="6" name="Title 4">
            <a:extLst>
              <a:ext uri="{FF2B5EF4-FFF2-40B4-BE49-F238E27FC236}">
                <a16:creationId xmlns:a16="http://schemas.microsoft.com/office/drawing/2014/main" id="{3B841FD1-5289-442C-83B4-0AD0CC13943E}"/>
              </a:ext>
            </a:extLst>
          </p:cNvPr>
          <p:cNvSpPr>
            <a:spLocks noGrp="1"/>
          </p:cNvSpPr>
          <p:nvPr>
            <p:ph type="title"/>
          </p:nvPr>
        </p:nvSpPr>
        <p:spPr>
          <a:xfrm>
            <a:off x="809625" y="447675"/>
            <a:ext cx="10572750" cy="969963"/>
          </a:xfrm>
        </p:spPr>
        <p:txBody>
          <a:bodyPr/>
          <a:lstStyle/>
          <a:p>
            <a:r>
              <a:rPr lang="en-ZA" dirty="0"/>
              <a:t>Waste management from orange zone</a:t>
            </a:r>
          </a:p>
        </p:txBody>
      </p:sp>
    </p:spTree>
    <p:extLst>
      <p:ext uri="{BB962C8B-B14F-4D97-AF65-F5344CB8AC3E}">
        <p14:creationId xmlns:p14="http://schemas.microsoft.com/office/powerpoint/2010/main" val="2887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97">
            <a:extLst>
              <a:ext uri="{FF2B5EF4-FFF2-40B4-BE49-F238E27FC236}">
                <a16:creationId xmlns:a16="http://schemas.microsoft.com/office/drawing/2014/main" id="{4FB7757A-F607-6F41-A7E2-806348855AFD}"/>
              </a:ext>
            </a:extLst>
          </p:cNvPr>
          <p:cNvSpPr>
            <a:spLocks noGrp="1"/>
          </p:cNvSpPr>
          <p:nvPr>
            <p:ph type="title"/>
          </p:nvPr>
        </p:nvSpPr>
        <p:spPr>
          <a:xfrm>
            <a:off x="633132" y="283552"/>
            <a:ext cx="10933686" cy="854644"/>
          </a:xfrm>
        </p:spPr>
        <p:txBody>
          <a:bodyPr/>
          <a:lstStyle/>
          <a:p>
            <a:pPr algn="l"/>
            <a:r>
              <a:rPr lang="en-US" sz="4000" b="0" dirty="0">
                <a:solidFill>
                  <a:schemeClr val="tx2">
                    <a:lumMod val="90000"/>
                  </a:schemeClr>
                </a:solidFill>
              </a:rPr>
              <a:t>10 essential components of facility set-up</a:t>
            </a:r>
            <a:endParaRPr lang="en-US" sz="3200" b="0" dirty="0">
              <a:solidFill>
                <a:schemeClr val="tx2">
                  <a:lumMod val="90000"/>
                </a:schemeClr>
              </a:solidFill>
            </a:endParaRPr>
          </a:p>
        </p:txBody>
      </p:sp>
      <p:graphicFrame>
        <p:nvGraphicFramePr>
          <p:cNvPr id="106" name="Table 105">
            <a:extLst>
              <a:ext uri="{FF2B5EF4-FFF2-40B4-BE49-F238E27FC236}">
                <a16:creationId xmlns:a16="http://schemas.microsoft.com/office/drawing/2014/main" id="{1C32F47C-43C2-874B-8965-E4AA86F92717}"/>
              </a:ext>
            </a:extLst>
          </p:cNvPr>
          <p:cNvGraphicFramePr>
            <a:graphicFrameLocks noGrp="1"/>
          </p:cNvGraphicFramePr>
          <p:nvPr>
            <p:extLst>
              <p:ext uri="{D42A27DB-BD31-4B8C-83A1-F6EECF244321}">
                <p14:modId xmlns:p14="http://schemas.microsoft.com/office/powerpoint/2010/main" val="2832860370"/>
              </p:ext>
            </p:extLst>
          </p:nvPr>
        </p:nvGraphicFramePr>
        <p:xfrm>
          <a:off x="559485" y="1218083"/>
          <a:ext cx="10464115" cy="5010402"/>
        </p:xfrm>
        <a:graphic>
          <a:graphicData uri="http://schemas.openxmlformats.org/drawingml/2006/table">
            <a:tbl>
              <a:tblPr>
                <a:effectLst>
                  <a:outerShdw blurRad="50800" dist="50800" dir="5400000" algn="ctr" rotWithShape="0">
                    <a:schemeClr val="bg1">
                      <a:lumMod val="75000"/>
                      <a:alpha val="22000"/>
                    </a:schemeClr>
                  </a:outerShdw>
                </a:effectLst>
                <a:tableStyleId>{5C22544A-7EE6-4342-B048-85BDC9FD1C3A}</a:tableStyleId>
              </a:tblPr>
              <a:tblGrid>
                <a:gridCol w="6506992">
                  <a:extLst>
                    <a:ext uri="{9D8B030D-6E8A-4147-A177-3AD203B41FA5}">
                      <a16:colId xmlns:a16="http://schemas.microsoft.com/office/drawing/2014/main" val="3941079036"/>
                    </a:ext>
                  </a:extLst>
                </a:gridCol>
                <a:gridCol w="3957123">
                  <a:extLst>
                    <a:ext uri="{9D8B030D-6E8A-4147-A177-3AD203B41FA5}">
                      <a16:colId xmlns:a16="http://schemas.microsoft.com/office/drawing/2014/main" val="1683938006"/>
                    </a:ext>
                  </a:extLst>
                </a:gridCol>
              </a:tblGrid>
              <a:tr h="448987">
                <a:tc>
                  <a:txBody>
                    <a:bodyPr/>
                    <a:lstStyle/>
                    <a:p>
                      <a:pPr marL="0" indent="0" algn="r">
                        <a:lnSpc>
                          <a:spcPct val="100000"/>
                        </a:lnSpc>
                        <a:buFont typeface="+mj-lt"/>
                        <a:buNone/>
                      </a:pPr>
                      <a:r>
                        <a:rPr lang="en-US" sz="1600" b="1" dirty="0">
                          <a:solidFill>
                            <a:schemeClr val="bg1">
                              <a:lumMod val="50000"/>
                            </a:schemeClr>
                          </a:solidFill>
                        </a:rPr>
                        <a:t>Single point of entry to facility premises   </a:t>
                      </a:r>
                      <a:r>
                        <a:rPr lang="en-US" sz="1600" b="0" dirty="0">
                          <a:solidFill>
                            <a:schemeClr val="bg1">
                              <a:lumMod val="50000"/>
                            </a:schemeClr>
                          </a:solidFill>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E8A0"/>
                    </a:solidFill>
                  </a:tcPr>
                </a:tc>
                <a:tc rowSpan="3">
                  <a:txBody>
                    <a:bodyPr/>
                    <a:lstStyle/>
                    <a:p>
                      <a:pPr algn="ctr">
                        <a:lnSpc>
                          <a:spcPct val="100000"/>
                        </a:lnSpc>
                      </a:pPr>
                      <a:r>
                        <a:rPr lang="en-US" sz="3200" b="1" dirty="0">
                          <a:solidFill>
                            <a:schemeClr val="tx1"/>
                          </a:solidFill>
                        </a:rPr>
                        <a:t>YELLOW ZONES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DDF58"/>
                    </a:solidFill>
                  </a:tcPr>
                </a:tc>
                <a:extLst>
                  <a:ext uri="{0D108BD9-81ED-4DB2-BD59-A6C34878D82A}">
                    <a16:rowId xmlns:a16="http://schemas.microsoft.com/office/drawing/2014/main" val="1837552708"/>
                  </a:ext>
                </a:extLst>
              </a:tr>
              <a:tr h="44898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1" dirty="0">
                          <a:solidFill>
                            <a:schemeClr val="bg1">
                              <a:lumMod val="50000"/>
                            </a:schemeClr>
                          </a:solidFill>
                        </a:rPr>
                        <a:t>Patient and HCW sanitation station   </a:t>
                      </a:r>
                      <a:r>
                        <a:rPr lang="en-US" sz="1600" b="0" dirty="0">
                          <a:solidFill>
                            <a:schemeClr val="bg1">
                              <a:lumMod val="50000"/>
                            </a:schemeClr>
                          </a:solidFill>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E8A0"/>
                    </a:solidFill>
                  </a:tcPr>
                </a:tc>
                <a:tc vMerge="1">
                  <a:txBody>
                    <a:bodyPr/>
                    <a:lstStyle/>
                    <a:p>
                      <a:endParaRPr lang="en-US" dirty="0"/>
                    </a:p>
                  </a:txBody>
                  <a:tcP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145097088"/>
                  </a:ext>
                </a:extLst>
              </a:tr>
              <a:tr h="44898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1" dirty="0">
                          <a:solidFill>
                            <a:schemeClr val="bg1">
                              <a:lumMod val="50000"/>
                            </a:schemeClr>
                          </a:solidFill>
                        </a:rPr>
                        <a:t>First Screening Station   </a:t>
                      </a:r>
                      <a:r>
                        <a:rPr lang="en-US" sz="1600" b="0" dirty="0">
                          <a:solidFill>
                            <a:schemeClr val="bg1">
                              <a:lumMod val="50000"/>
                            </a:schemeClr>
                          </a:solidFill>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E8A0"/>
                    </a:solidFill>
                  </a:tcPr>
                </a:tc>
                <a:tc vMerge="1">
                  <a:txBody>
                    <a:bodyPr/>
                    <a:lstStyle/>
                    <a:p>
                      <a:endParaRPr lang="en-US" dirty="0"/>
                    </a:p>
                  </a:txBody>
                  <a:tcP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060583321"/>
                  </a:ext>
                </a:extLst>
              </a:tr>
              <a:tr h="519069">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1" dirty="0">
                          <a:solidFill>
                            <a:schemeClr val="bg1">
                              <a:lumMod val="50000"/>
                            </a:schemeClr>
                          </a:solidFill>
                        </a:rPr>
                        <a:t>Second Screening &amp; Management Station</a:t>
                      </a:r>
                      <a:r>
                        <a:rPr lang="en-US" sz="1600" b="1" dirty="0">
                          <a:solidFill>
                            <a:srgbClr val="F0BC91"/>
                          </a:solidFill>
                        </a:rPr>
                        <a:t>….. </a:t>
                      </a:r>
                      <a:r>
                        <a:rPr lang="en-US" sz="1600" b="1" dirty="0">
                          <a:solidFill>
                            <a:schemeClr val="bg1">
                              <a:lumMod val="50000"/>
                            </a:schemeClr>
                          </a:solidFill>
                        </a:rPr>
                        <a:t>  </a:t>
                      </a:r>
                    </a:p>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0" dirty="0">
                          <a:solidFill>
                            <a:schemeClr val="bg1">
                              <a:lumMod val="50000"/>
                            </a:schemeClr>
                          </a:solidFill>
                        </a:rPr>
                        <a:t>(also called Temporary Chest Clinic)   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BC91"/>
                    </a:solidFill>
                  </a:tcPr>
                </a:tc>
                <a:tc rowSpan="4">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1" dirty="0">
                          <a:solidFill>
                            <a:schemeClr val="tx1"/>
                          </a:solidFill>
                        </a:rPr>
                        <a:t>ORANGE ZONES</a:t>
                      </a:r>
                    </a:p>
                    <a:p>
                      <a:pPr>
                        <a:lnSpc>
                          <a:spcPct val="100000"/>
                        </a:lnSpc>
                      </a:pPr>
                      <a:endParaRPr lang="en-US" sz="11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904A"/>
                    </a:solidFill>
                  </a:tcPr>
                </a:tc>
                <a:extLst>
                  <a:ext uri="{0D108BD9-81ED-4DB2-BD59-A6C34878D82A}">
                    <a16:rowId xmlns:a16="http://schemas.microsoft.com/office/drawing/2014/main" val="3637034813"/>
                  </a:ext>
                </a:extLst>
              </a:tr>
              <a:tr h="44898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1" dirty="0">
                          <a:solidFill>
                            <a:schemeClr val="bg1">
                              <a:lumMod val="50000"/>
                            </a:schemeClr>
                          </a:solidFill>
                        </a:rPr>
                        <a:t>HIV Testing Stations   </a:t>
                      </a:r>
                      <a:r>
                        <a:rPr lang="en-US" sz="1600" b="0" dirty="0">
                          <a:solidFill>
                            <a:schemeClr val="bg1">
                              <a:lumMod val="50000"/>
                            </a:schemeClr>
                          </a:solidFill>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BC91"/>
                    </a:solidFill>
                  </a:tcPr>
                </a:tc>
                <a:tc vMerge="1">
                  <a:txBody>
                    <a:bodyPr/>
                    <a:lstStyle/>
                    <a:p>
                      <a:endParaRPr lang="en-US" dirty="0"/>
                    </a:p>
                  </a:txBody>
                  <a:tcP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3513323407"/>
                  </a:ext>
                </a:extLst>
              </a:tr>
              <a:tr h="519069">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ZA" sz="1600" b="1" kern="1200" dirty="0">
                          <a:solidFill>
                            <a:schemeClr val="bg1">
                              <a:lumMod val="50000"/>
                            </a:schemeClr>
                          </a:solidFill>
                          <a:latin typeface="+mn-lt"/>
                          <a:ea typeface="+mn-ea"/>
                          <a:cs typeface="+mn-cs"/>
                        </a:rPr>
                        <a:t>Specialized clinical service station</a:t>
                      </a:r>
                      <a:r>
                        <a:rPr lang="en-US" sz="1600" b="1" dirty="0">
                          <a:solidFill>
                            <a:srgbClr val="F0BC91"/>
                          </a:solidFill>
                        </a:rPr>
                        <a:t>….. </a:t>
                      </a:r>
                      <a:endParaRPr lang="en-ZA" sz="1600" b="1" kern="1200" dirty="0">
                        <a:solidFill>
                          <a:schemeClr val="bg1">
                            <a:lumMod val="50000"/>
                          </a:schemeClr>
                        </a:solidFill>
                        <a:latin typeface="+mn-lt"/>
                        <a:ea typeface="+mn-ea"/>
                        <a:cs typeface="+mn-cs"/>
                      </a:endParaRPr>
                    </a:p>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0" dirty="0">
                          <a:solidFill>
                            <a:schemeClr val="bg1">
                              <a:lumMod val="50000"/>
                            </a:schemeClr>
                          </a:solidFill>
                        </a:rPr>
                        <a:t>for COVID-19 symptom positive patients</a:t>
                      </a:r>
                      <a:r>
                        <a:rPr lang="en-US" sz="1600" b="1" dirty="0">
                          <a:solidFill>
                            <a:schemeClr val="bg1">
                              <a:lumMod val="50000"/>
                            </a:schemeClr>
                          </a:solidFill>
                        </a:rPr>
                        <a:t>   </a:t>
                      </a:r>
                      <a:r>
                        <a:rPr lang="en-US" sz="1600" b="0" dirty="0">
                          <a:solidFill>
                            <a:schemeClr val="bg1">
                              <a:lumMod val="50000"/>
                            </a:schemeClr>
                          </a:solidFill>
                        </a:rPr>
                        <a:t>6</a:t>
                      </a:r>
                      <a:r>
                        <a:rPr lang="en-US" sz="1600" b="1" dirty="0">
                          <a:solidFill>
                            <a:schemeClr val="bg1">
                              <a:lumMod val="50000"/>
                            </a:schemeClr>
                          </a:solidFill>
                        </a:rPr>
                        <a:t> </a:t>
                      </a:r>
                      <a:endParaRPr lang="en-US" sz="1600" b="0" dirty="0">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BC91"/>
                    </a:solidFill>
                  </a:tcPr>
                </a:tc>
                <a:tc vMerge="1">
                  <a:txBody>
                    <a:bodyPr/>
                    <a:lstStyle/>
                    <a:p>
                      <a:endParaRPr lang="en-US"/>
                    </a:p>
                  </a:txBody>
                  <a:tcPr/>
                </a:tc>
                <a:extLst>
                  <a:ext uri="{0D108BD9-81ED-4DB2-BD59-A6C34878D82A}">
                    <a16:rowId xmlns:a16="http://schemas.microsoft.com/office/drawing/2014/main" val="310117428"/>
                  </a:ext>
                </a:extLst>
              </a:tr>
              <a:tr h="44898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ZA" sz="1600" b="1" kern="1200" dirty="0">
                          <a:solidFill>
                            <a:schemeClr val="bg1">
                              <a:lumMod val="50000"/>
                            </a:schemeClr>
                          </a:solidFill>
                          <a:latin typeface="+mn-lt"/>
                          <a:ea typeface="+mn-ea"/>
                          <a:cs typeface="+mn-cs"/>
                        </a:rPr>
                        <a:t>COVID-19 and TB testing station</a:t>
                      </a:r>
                      <a:r>
                        <a:rPr lang="en-US" sz="1600" b="0" kern="1200" dirty="0">
                          <a:solidFill>
                            <a:schemeClr val="bg1">
                              <a:lumMod val="50000"/>
                            </a:schemeClr>
                          </a:solidFill>
                          <a:latin typeface="+mn-lt"/>
                          <a:ea typeface="+mn-ea"/>
                          <a:cs typeface="+mn-cs"/>
                        </a:rPr>
                        <a:t>   7</a:t>
                      </a:r>
                      <a:endParaRPr lang="en-ZA" sz="1600" b="1" kern="1200" dirty="0">
                        <a:solidFill>
                          <a:schemeClr val="bg1">
                            <a:lumMod val="50000"/>
                          </a:schemeClr>
                        </a:solidFill>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BC91"/>
                    </a:solidFill>
                  </a:tcPr>
                </a:tc>
                <a:tc vMerge="1">
                  <a:txBody>
                    <a:bodyPr/>
                    <a:lstStyle/>
                    <a:p>
                      <a:pPr>
                        <a:lnSpc>
                          <a:spcPct val="100000"/>
                        </a:lnSpc>
                      </a:pPr>
                      <a:endParaRPr lang="en-US" sz="1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904A"/>
                    </a:solidFill>
                  </a:tcPr>
                </a:tc>
                <a:extLst>
                  <a:ext uri="{0D108BD9-81ED-4DB2-BD59-A6C34878D82A}">
                    <a16:rowId xmlns:a16="http://schemas.microsoft.com/office/drawing/2014/main" val="2800526972"/>
                  </a:ext>
                </a:extLst>
              </a:tr>
              <a:tr h="44898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1" dirty="0">
                          <a:solidFill>
                            <a:schemeClr val="bg1">
                              <a:lumMod val="50000"/>
                            </a:schemeClr>
                          </a:solidFill>
                        </a:rPr>
                        <a:t>HCW sanitation station at entry to routine services   </a:t>
                      </a:r>
                      <a:r>
                        <a:rPr lang="en-US" sz="1600" b="0" dirty="0">
                          <a:solidFill>
                            <a:schemeClr val="bg1">
                              <a:lumMod val="50000"/>
                            </a:schemeClr>
                          </a:solidFill>
                        </a:rPr>
                        <a:t>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ACBCE"/>
                    </a:solidFill>
                  </a:tcPr>
                </a:tc>
                <a:tc rowSpan="2">
                  <a:txBody>
                    <a:bodyPr/>
                    <a:lstStyle/>
                    <a:p>
                      <a:pPr algn="ctr">
                        <a:lnSpc>
                          <a:spcPct val="100000"/>
                        </a:lnSpc>
                      </a:pPr>
                      <a:r>
                        <a:rPr lang="en-US" sz="2000" b="1" dirty="0">
                          <a:solidFill>
                            <a:schemeClr val="tx1"/>
                          </a:solidFill>
                        </a:rPr>
                        <a:t>BLUE ZONES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5999F"/>
                    </a:solidFill>
                  </a:tcPr>
                </a:tc>
                <a:extLst>
                  <a:ext uri="{0D108BD9-81ED-4DB2-BD59-A6C34878D82A}">
                    <a16:rowId xmlns:a16="http://schemas.microsoft.com/office/drawing/2014/main" val="617425602"/>
                  </a:ext>
                </a:extLst>
              </a:tr>
              <a:tr h="519069">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1" dirty="0">
                          <a:solidFill>
                            <a:schemeClr val="bg1">
                              <a:lumMod val="50000"/>
                            </a:schemeClr>
                          </a:solidFill>
                        </a:rPr>
                        <a:t>Routine services inside facility</a:t>
                      </a:r>
                      <a:r>
                        <a:rPr lang="en-US" sz="1600" b="1" dirty="0">
                          <a:solidFill>
                            <a:srgbClr val="9ACBCE"/>
                          </a:solidFill>
                        </a:rPr>
                        <a:t>…..</a:t>
                      </a:r>
                    </a:p>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0" dirty="0">
                          <a:solidFill>
                            <a:schemeClr val="bg1">
                              <a:lumMod val="50000"/>
                            </a:schemeClr>
                          </a:solidFill>
                        </a:rPr>
                        <a:t>for COVID-19 symptom negative patients   9</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ACBCE"/>
                    </a:solidFill>
                  </a:tcPr>
                </a:tc>
                <a:tc vMerge="1">
                  <a:txBody>
                    <a:bodyPr/>
                    <a:lstStyle/>
                    <a:p>
                      <a:endParaRPr lang="en-US" dirty="0"/>
                    </a:p>
                  </a:txBody>
                  <a:tcPr>
                    <a:lnL w="12700" cap="flat" cmpd="sng" algn="ctr">
                      <a:solidFill>
                        <a:schemeClr val="bg1">
                          <a:lumMod val="60000"/>
                          <a:lumOff val="40000"/>
                        </a:schemeClr>
                      </a:solidFill>
                      <a:prstDash val="solid"/>
                      <a:round/>
                      <a:headEnd type="none" w="med" len="med"/>
                      <a:tailEnd type="none" w="med" len="med"/>
                    </a:lnL>
                    <a:lnR w="12700" cap="flat" cmpd="sng" algn="ctr">
                      <a:solidFill>
                        <a:schemeClr val="bg1">
                          <a:lumMod val="60000"/>
                          <a:lumOff val="40000"/>
                        </a:schemeClr>
                      </a:solidFill>
                      <a:prstDash val="solid"/>
                      <a:round/>
                      <a:headEnd type="none" w="med" len="med"/>
                      <a:tailEnd type="none" w="med" len="med"/>
                    </a:lnR>
                    <a:lnT w="12700" cap="flat" cmpd="sng" algn="ctr">
                      <a:solidFill>
                        <a:schemeClr val="bg1">
                          <a:lumMod val="60000"/>
                          <a:lumOff val="40000"/>
                        </a:schemeClr>
                      </a:solidFill>
                      <a:prstDash val="solid"/>
                      <a:round/>
                      <a:headEnd type="none" w="med" len="med"/>
                      <a:tailEnd type="none" w="med" len="med"/>
                    </a:lnT>
                    <a:lnB w="12700" cap="flat" cmpd="sng" algn="ctr">
                      <a:solidFill>
                        <a:schemeClr val="bg1">
                          <a:lumMod val="60000"/>
                          <a:lumOff val="40000"/>
                        </a:schemeClr>
                      </a:solidFill>
                      <a:prstDash val="solid"/>
                      <a:round/>
                      <a:headEnd type="none" w="med" len="med"/>
                      <a:tailEnd type="none" w="med" len="med"/>
                    </a:lnB>
                    <a:noFill/>
                  </a:tcPr>
                </a:tc>
                <a:extLst>
                  <a:ext uri="{0D108BD9-81ED-4DB2-BD59-A6C34878D82A}">
                    <a16:rowId xmlns:a16="http://schemas.microsoft.com/office/drawing/2014/main" val="697446949"/>
                  </a:ext>
                </a:extLst>
              </a:tr>
              <a:tr h="44898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US" sz="1600" b="1" dirty="0">
                          <a:solidFill>
                            <a:schemeClr val="bg1">
                              <a:lumMod val="50000"/>
                            </a:schemeClr>
                          </a:solidFill>
                        </a:rPr>
                        <a:t>Facility station transfer and exit pathways   </a:t>
                      </a:r>
                      <a:r>
                        <a:rPr lang="en-US" sz="1600" b="0" dirty="0">
                          <a:solidFill>
                            <a:schemeClr val="bg1">
                              <a:lumMod val="50000"/>
                            </a:schemeClr>
                          </a:solidFill>
                        </a:rPr>
                        <a:t>10</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lnSpc>
                          <a:spcPct val="100000"/>
                        </a:lnSpc>
                      </a:pPr>
                      <a:r>
                        <a:rPr lang="en-US" sz="1600" b="1" dirty="0"/>
                        <a:t>TAKE COLOUR FROM PREVIOUS STATION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2115127254"/>
                  </a:ext>
                </a:extLst>
              </a:tr>
            </a:tbl>
          </a:graphicData>
        </a:graphic>
      </p:graphicFrame>
      <p:graphicFrame>
        <p:nvGraphicFramePr>
          <p:cNvPr id="110" name="Table 109">
            <a:extLst>
              <a:ext uri="{FF2B5EF4-FFF2-40B4-BE49-F238E27FC236}">
                <a16:creationId xmlns:a16="http://schemas.microsoft.com/office/drawing/2014/main" id="{29AB064D-1C46-1B46-836A-20C34EF32503}"/>
              </a:ext>
            </a:extLst>
          </p:cNvPr>
          <p:cNvGraphicFramePr>
            <a:graphicFrameLocks noGrp="1"/>
          </p:cNvGraphicFramePr>
          <p:nvPr>
            <p:extLst>
              <p:ext uri="{D42A27DB-BD31-4B8C-83A1-F6EECF244321}">
                <p14:modId xmlns:p14="http://schemas.microsoft.com/office/powerpoint/2010/main" val="3764549410"/>
              </p:ext>
            </p:extLst>
          </p:nvPr>
        </p:nvGraphicFramePr>
        <p:xfrm>
          <a:off x="559485" y="1291500"/>
          <a:ext cx="6506992" cy="4863567"/>
        </p:xfrm>
        <a:graphic>
          <a:graphicData uri="http://schemas.openxmlformats.org/drawingml/2006/table">
            <a:tbl>
              <a:tblPr>
                <a:effectLst>
                  <a:outerShdw blurRad="50800" dist="50800" dir="5400000" algn="ctr" rotWithShape="0">
                    <a:schemeClr val="bg1">
                      <a:lumMod val="75000"/>
                      <a:alpha val="22000"/>
                    </a:schemeClr>
                  </a:outerShdw>
                </a:effectLst>
                <a:tableStyleId>{5C22544A-7EE6-4342-B048-85BDC9FD1C3A}</a:tableStyleId>
              </a:tblPr>
              <a:tblGrid>
                <a:gridCol w="6506992">
                  <a:extLst>
                    <a:ext uri="{9D8B030D-6E8A-4147-A177-3AD203B41FA5}">
                      <a16:colId xmlns:a16="http://schemas.microsoft.com/office/drawing/2014/main" val="1957661329"/>
                    </a:ext>
                  </a:extLst>
                </a:gridCol>
              </a:tblGrid>
              <a:tr h="1299193">
                <a:tc>
                  <a:txBody>
                    <a:bodyPr/>
                    <a:lstStyle/>
                    <a:p>
                      <a:pPr algn="r"/>
                      <a:r>
                        <a:rPr lang="en-ZA" sz="3600" b="1" kern="1200" dirty="0">
                          <a:solidFill>
                            <a:schemeClr val="bg1"/>
                          </a:solidFill>
                          <a:effectLst/>
                          <a:latin typeface="+mn-lt"/>
                          <a:ea typeface="+mn-ea"/>
                          <a:cs typeface="+mn-cs"/>
                        </a:rPr>
                        <a:t>COVID-19 medium risk</a:t>
                      </a:r>
                      <a:endParaRPr lang="en-ZA" sz="3600" kern="1200" dirty="0">
                        <a:solidFill>
                          <a:schemeClr val="bg1"/>
                        </a:solidFill>
                        <a:effectLst/>
                        <a:latin typeface="+mn-lt"/>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9E8A0"/>
                    </a:solidFill>
                  </a:tcPr>
                </a:tc>
                <a:extLst>
                  <a:ext uri="{0D108BD9-81ED-4DB2-BD59-A6C34878D82A}">
                    <a16:rowId xmlns:a16="http://schemas.microsoft.com/office/drawing/2014/main" val="552724947"/>
                  </a:ext>
                </a:extLst>
              </a:tr>
              <a:tr h="192666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ZA" sz="3600" b="1" kern="1200" dirty="0">
                          <a:solidFill>
                            <a:schemeClr val="bg1"/>
                          </a:solidFill>
                          <a:effectLst/>
                          <a:latin typeface="+mn-lt"/>
                          <a:ea typeface="+mn-ea"/>
                          <a:cs typeface="+mn-cs"/>
                        </a:rPr>
                        <a:t>COVID-19 high risk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0BC91"/>
                    </a:solidFill>
                  </a:tcPr>
                </a:tc>
                <a:extLst>
                  <a:ext uri="{0D108BD9-81ED-4DB2-BD59-A6C34878D82A}">
                    <a16:rowId xmlns:a16="http://schemas.microsoft.com/office/drawing/2014/main" val="2625796310"/>
                  </a:ext>
                </a:extLst>
              </a:tr>
              <a:tr h="994528">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r>
                        <a:rPr lang="en-ZA" sz="3600" b="1" kern="1200" dirty="0">
                          <a:solidFill>
                            <a:schemeClr val="bg1"/>
                          </a:solidFill>
                          <a:effectLst/>
                          <a:latin typeface="+mn-lt"/>
                          <a:ea typeface="+mn-ea"/>
                          <a:cs typeface="+mn-cs"/>
                        </a:rPr>
                        <a:t>COVID-19 low risk + protected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ACBCE"/>
                    </a:solidFill>
                  </a:tcPr>
                </a:tc>
                <a:extLst>
                  <a:ext uri="{0D108BD9-81ED-4DB2-BD59-A6C34878D82A}">
                    <a16:rowId xmlns:a16="http://schemas.microsoft.com/office/drawing/2014/main" val="272576372"/>
                  </a:ext>
                </a:extLst>
              </a:tr>
              <a:tr h="448987">
                <a:tc>
                  <a:txBody>
                    <a:bodyPr/>
                    <a:lstStyle/>
                    <a:p>
                      <a:pPr marL="0" marR="0" lvl="0" indent="0" algn="r" defTabSz="457200" rtl="0" eaLnBrk="1" fontAlgn="auto" latinLnBrk="0" hangingPunct="1">
                        <a:lnSpc>
                          <a:spcPct val="100000"/>
                        </a:lnSpc>
                        <a:spcBef>
                          <a:spcPts val="0"/>
                        </a:spcBef>
                        <a:spcAft>
                          <a:spcPts val="0"/>
                        </a:spcAft>
                        <a:buClrTx/>
                        <a:buSzTx/>
                        <a:buFont typeface="+mj-lt"/>
                        <a:buNone/>
                        <a:tabLst/>
                        <a:defRPr/>
                      </a:pPr>
                      <a:endParaRPr lang="en-US" sz="1600" b="0" dirty="0">
                        <a:solidFill>
                          <a:schemeClr val="bg1">
                            <a:lumMod val="50000"/>
                          </a:schemeClr>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99812137"/>
                  </a:ext>
                </a:extLst>
              </a:tr>
            </a:tbl>
          </a:graphicData>
        </a:graphic>
      </p:graphicFrame>
      <p:sp>
        <p:nvSpPr>
          <p:cNvPr id="111" name="Rectangle 110">
            <a:extLst>
              <a:ext uri="{FF2B5EF4-FFF2-40B4-BE49-F238E27FC236}">
                <a16:creationId xmlns:a16="http://schemas.microsoft.com/office/drawing/2014/main" id="{FB76E5FF-4804-B248-8269-D442CF8A5831}"/>
              </a:ext>
            </a:extLst>
          </p:cNvPr>
          <p:cNvSpPr/>
          <p:nvPr/>
        </p:nvSpPr>
        <p:spPr>
          <a:xfrm>
            <a:off x="7087643" y="5713257"/>
            <a:ext cx="3935957" cy="4748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820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10"/>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4042-E337-4E72-BE7D-7ED29295A3E5}"/>
              </a:ext>
            </a:extLst>
          </p:cNvPr>
          <p:cNvSpPr>
            <a:spLocks noGrp="1"/>
          </p:cNvSpPr>
          <p:nvPr>
            <p:ph type="title"/>
          </p:nvPr>
        </p:nvSpPr>
        <p:spPr/>
        <p:txBody>
          <a:bodyPr/>
          <a:lstStyle/>
          <a:p>
            <a:r>
              <a:rPr lang="en-ZA" dirty="0"/>
              <a:t>Practical implementation tips</a:t>
            </a:r>
          </a:p>
        </p:txBody>
      </p:sp>
      <p:sp>
        <p:nvSpPr>
          <p:cNvPr id="3" name="Content Placeholder 2">
            <a:extLst>
              <a:ext uri="{FF2B5EF4-FFF2-40B4-BE49-F238E27FC236}">
                <a16:creationId xmlns:a16="http://schemas.microsoft.com/office/drawing/2014/main" id="{D1A45094-4FF5-498C-B5FF-46B287B72CAC}"/>
              </a:ext>
            </a:extLst>
          </p:cNvPr>
          <p:cNvSpPr>
            <a:spLocks noGrp="1"/>
          </p:cNvSpPr>
          <p:nvPr>
            <p:ph sz="half" idx="4294967295"/>
          </p:nvPr>
        </p:nvSpPr>
        <p:spPr>
          <a:xfrm>
            <a:off x="553453" y="2366963"/>
            <a:ext cx="6051884" cy="4043849"/>
          </a:xfrm>
        </p:spPr>
        <p:txBody>
          <a:bodyPr>
            <a:normAutofit fontScale="92500"/>
          </a:bodyPr>
          <a:lstStyle/>
          <a:p>
            <a:r>
              <a:rPr lang="en-ZA" sz="2200" dirty="0"/>
              <a:t>Set up a water container/bucket with tap and filled with correct concentration of bleach/water at central point in orange zone for use by all staff in this area.  </a:t>
            </a:r>
          </a:p>
          <a:p>
            <a:r>
              <a:rPr lang="en-ZA" sz="2200" dirty="0"/>
              <a:t>Provide a bucket and mop for central area for cleaning of toilet and any other visibly soiled area</a:t>
            </a:r>
          </a:p>
          <a:p>
            <a:r>
              <a:rPr lang="en-ZA" sz="2200" dirty="0"/>
              <a:t>Provide spray bottles/buckets that can be filled with disinfectant </a:t>
            </a:r>
            <a:r>
              <a:rPr lang="en-ZA" sz="2200" dirty="0" err="1"/>
              <a:t>concentraton</a:t>
            </a:r>
            <a:r>
              <a:rPr lang="en-ZA" sz="2200" dirty="0"/>
              <a:t> from central point and cloths/disposable towels for wiping down surfaces after cleaning. </a:t>
            </a:r>
          </a:p>
        </p:txBody>
      </p:sp>
      <p:graphicFrame>
        <p:nvGraphicFramePr>
          <p:cNvPr id="6" name="Object 5">
            <a:extLst>
              <a:ext uri="{FF2B5EF4-FFF2-40B4-BE49-F238E27FC236}">
                <a16:creationId xmlns:a16="http://schemas.microsoft.com/office/drawing/2014/main" id="{984FCBF1-D65E-4170-B72E-62699CD20616}"/>
              </a:ext>
            </a:extLst>
          </p:cNvPr>
          <p:cNvGraphicFramePr>
            <a:graphicFrameLocks noChangeAspect="1"/>
          </p:cNvGraphicFramePr>
          <p:nvPr/>
        </p:nvGraphicFramePr>
        <p:xfrm>
          <a:off x="6916821" y="1553062"/>
          <a:ext cx="4165600" cy="4857750"/>
        </p:xfrm>
        <a:graphic>
          <a:graphicData uri="http://schemas.openxmlformats.org/presentationml/2006/ole">
            <mc:AlternateContent xmlns:mc="http://schemas.openxmlformats.org/markup-compatibility/2006">
              <mc:Choice xmlns:v="urn:schemas-microsoft-com:vml" Requires="v">
                <p:oleObj spid="_x0000_s2057" name="Bitmap Image" r:id="rId4" imgW="4165560" imgH="4857840" progId="Paint.Picture">
                  <p:embed/>
                </p:oleObj>
              </mc:Choice>
              <mc:Fallback>
                <p:oleObj name="Bitmap Image" r:id="rId4" imgW="4165560" imgH="4857840" progId="Paint.Picture">
                  <p:embed/>
                  <p:pic>
                    <p:nvPicPr>
                      <p:cNvPr id="6" name="Object 5">
                        <a:extLst>
                          <a:ext uri="{FF2B5EF4-FFF2-40B4-BE49-F238E27FC236}">
                            <a16:creationId xmlns:a16="http://schemas.microsoft.com/office/drawing/2014/main" id="{984FCBF1-D65E-4170-B72E-62699CD20616}"/>
                          </a:ext>
                        </a:extLst>
                      </p:cNvPr>
                      <p:cNvPicPr/>
                      <p:nvPr/>
                    </p:nvPicPr>
                    <p:blipFill>
                      <a:blip r:embed="rId5"/>
                      <a:stretch>
                        <a:fillRect/>
                      </a:stretch>
                    </p:blipFill>
                    <p:spPr>
                      <a:xfrm>
                        <a:off x="6916821" y="1553062"/>
                        <a:ext cx="4165600" cy="4857750"/>
                      </a:xfrm>
                      <a:prstGeom prst="rect">
                        <a:avLst/>
                      </a:prstGeom>
                    </p:spPr>
                  </p:pic>
                </p:oleObj>
              </mc:Fallback>
            </mc:AlternateContent>
          </a:graphicData>
        </a:graphic>
      </p:graphicFrame>
    </p:spTree>
    <p:extLst>
      <p:ext uri="{BB962C8B-B14F-4D97-AF65-F5344CB8AC3E}">
        <p14:creationId xmlns:p14="http://schemas.microsoft.com/office/powerpoint/2010/main" val="11441268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07BCC-3BD6-1541-9CD9-71C0963D37E3}"/>
              </a:ext>
            </a:extLst>
          </p:cNvPr>
          <p:cNvSpPr>
            <a:spLocks noGrp="1"/>
          </p:cNvSpPr>
          <p:nvPr>
            <p:ph type="ctrTitle"/>
          </p:nvPr>
        </p:nvSpPr>
        <p:spPr>
          <a:xfrm>
            <a:off x="4010401" y="1654062"/>
            <a:ext cx="10572000" cy="2971051"/>
          </a:xfrm>
        </p:spPr>
        <p:txBody>
          <a:bodyPr/>
          <a:lstStyle/>
          <a:p>
            <a:r>
              <a:rPr lang="en-ZA" dirty="0">
                <a:ea typeface="Calibri" panose="020F0502020204030204" pitchFamily="34" charset="0"/>
                <a:cs typeface="Arial" panose="020B0604020202020204" pitchFamily="34" charset="0"/>
              </a:rPr>
              <a:t>Patients with a</a:t>
            </a:r>
            <a:br>
              <a:rPr lang="en-ZA" dirty="0">
                <a:ea typeface="Calibri" panose="020F0502020204030204" pitchFamily="34" charset="0"/>
                <a:cs typeface="Arial" panose="020B0604020202020204" pitchFamily="34" charset="0"/>
              </a:rPr>
            </a:br>
            <a:r>
              <a:rPr lang="en-ZA" dirty="0">
                <a:ea typeface="Calibri" panose="020F0502020204030204" pitchFamily="34" charset="0"/>
                <a:cs typeface="Arial" panose="020B0604020202020204" pitchFamily="34" charset="0"/>
              </a:rPr>
              <a:t>NEGATIVE SCREEN</a:t>
            </a:r>
            <a:br>
              <a:rPr lang="en-ZA" dirty="0">
                <a:ea typeface="Calibri" panose="020F0502020204030204" pitchFamily="34" charset="0"/>
                <a:cs typeface="Arial" panose="020B0604020202020204" pitchFamily="34" charset="0"/>
              </a:rPr>
            </a:br>
            <a:r>
              <a:rPr lang="en-ZA" dirty="0">
                <a:ea typeface="Calibri" panose="020F0502020204030204" pitchFamily="34" charset="0"/>
                <a:cs typeface="Arial" panose="020B0604020202020204" pitchFamily="34" charset="0"/>
              </a:rPr>
              <a:t>managed in the</a:t>
            </a:r>
            <a:endParaRPr lang="en-US" dirty="0"/>
          </a:p>
        </p:txBody>
      </p:sp>
      <p:sp>
        <p:nvSpPr>
          <p:cNvPr id="3" name="Subtitle 2">
            <a:extLst>
              <a:ext uri="{FF2B5EF4-FFF2-40B4-BE49-F238E27FC236}">
                <a16:creationId xmlns:a16="http://schemas.microsoft.com/office/drawing/2014/main" id="{CF45F675-BD79-9445-9ACC-4E62AE70C133}"/>
              </a:ext>
            </a:extLst>
          </p:cNvPr>
          <p:cNvSpPr>
            <a:spLocks noGrp="1"/>
          </p:cNvSpPr>
          <p:nvPr>
            <p:ph type="subTitle" idx="1"/>
          </p:nvPr>
        </p:nvSpPr>
        <p:spPr>
          <a:xfrm>
            <a:off x="4010401" y="4927555"/>
            <a:ext cx="10572000" cy="1323153"/>
          </a:xfrm>
        </p:spPr>
        <p:txBody>
          <a:bodyPr>
            <a:normAutofit lnSpcReduction="10000"/>
          </a:bodyPr>
          <a:lstStyle/>
          <a:p>
            <a:r>
              <a:rPr lang="en-US" sz="8000" b="1" dirty="0">
                <a:solidFill>
                  <a:srgbClr val="45999F"/>
                </a:solidFill>
              </a:rPr>
              <a:t>BLUE ZONE</a:t>
            </a:r>
            <a:endParaRPr lang="en-US" sz="8000" dirty="0">
              <a:solidFill>
                <a:srgbClr val="45999F"/>
              </a:solidFill>
            </a:endParaRPr>
          </a:p>
          <a:p>
            <a:endParaRPr lang="en-US" dirty="0"/>
          </a:p>
        </p:txBody>
      </p:sp>
      <p:pic>
        <p:nvPicPr>
          <p:cNvPr id="5" name="Picture 4" descr="A close up of a sign&#10;&#10;Description automatically generated">
            <a:extLst>
              <a:ext uri="{FF2B5EF4-FFF2-40B4-BE49-F238E27FC236}">
                <a16:creationId xmlns:a16="http://schemas.microsoft.com/office/drawing/2014/main" id="{E5C994EC-B0D3-7641-947C-BB4D1CA274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4400" y="246483"/>
            <a:ext cx="3096001" cy="4378630"/>
          </a:xfrm>
          <a:prstGeom prst="rect">
            <a:avLst/>
          </a:prstGeom>
          <a:effectLst>
            <a:outerShdw blurRad="50800" dist="50800" dir="5400000" algn="ctr" rotWithShape="0">
              <a:schemeClr val="bg1">
                <a:lumMod val="75000"/>
                <a:alpha val="30000"/>
              </a:schemeClr>
            </a:outerShdw>
          </a:effectLst>
        </p:spPr>
      </p:pic>
    </p:spTree>
    <p:extLst>
      <p:ext uri="{BB962C8B-B14F-4D97-AF65-F5344CB8AC3E}">
        <p14:creationId xmlns:p14="http://schemas.microsoft.com/office/powerpoint/2010/main" val="3213054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97">
            <a:extLst>
              <a:ext uri="{FF2B5EF4-FFF2-40B4-BE49-F238E27FC236}">
                <a16:creationId xmlns:a16="http://schemas.microsoft.com/office/drawing/2014/main" id="{4FB7757A-F607-6F41-A7E2-806348855AFD}"/>
              </a:ext>
            </a:extLst>
          </p:cNvPr>
          <p:cNvSpPr>
            <a:spLocks noGrp="1"/>
          </p:cNvSpPr>
          <p:nvPr>
            <p:ph type="title"/>
          </p:nvPr>
        </p:nvSpPr>
        <p:spPr/>
        <p:txBody>
          <a:bodyPr/>
          <a:lstStyle/>
          <a:p>
            <a:r>
              <a:rPr lang="en-US" dirty="0"/>
              <a:t>Blue Zone</a:t>
            </a:r>
          </a:p>
        </p:txBody>
      </p:sp>
      <p:cxnSp>
        <p:nvCxnSpPr>
          <p:cNvPr id="63" name="Straight Arrow Connector 62">
            <a:extLst>
              <a:ext uri="{FF2B5EF4-FFF2-40B4-BE49-F238E27FC236}">
                <a16:creationId xmlns:a16="http://schemas.microsoft.com/office/drawing/2014/main" id="{2B9E48C4-A359-3041-AC74-C807B524718D}"/>
              </a:ext>
            </a:extLst>
          </p:cNvPr>
          <p:cNvCxnSpPr>
            <a:cxnSpLocks/>
          </p:cNvCxnSpPr>
          <p:nvPr/>
        </p:nvCxnSpPr>
        <p:spPr>
          <a:xfrm>
            <a:off x="9047713" y="3749306"/>
            <a:ext cx="409575"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58E9556-3044-D448-964B-1ECCB3F2C07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85937" y="1965251"/>
            <a:ext cx="6338130" cy="4892749"/>
          </a:xfrm>
          <a:prstGeom prst="rect">
            <a:avLst/>
          </a:prstGeom>
        </p:spPr>
      </p:pic>
    </p:spTree>
    <p:extLst>
      <p:ext uri="{BB962C8B-B14F-4D97-AF65-F5344CB8AC3E}">
        <p14:creationId xmlns:p14="http://schemas.microsoft.com/office/powerpoint/2010/main" val="4091342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C9441E6-90AB-45D5-9538-C3ECC27B4882}"/>
              </a:ext>
            </a:extLst>
          </p:cNvPr>
          <p:cNvSpPr>
            <a:spLocks noGrp="1"/>
          </p:cNvSpPr>
          <p:nvPr>
            <p:ph idx="1"/>
          </p:nvPr>
        </p:nvSpPr>
        <p:spPr>
          <a:xfrm>
            <a:off x="810000" y="2466474"/>
            <a:ext cx="10554574" cy="3803213"/>
          </a:xfrm>
        </p:spPr>
        <p:txBody>
          <a:bodyPr>
            <a:normAutofit fontScale="92500" lnSpcReduction="10000"/>
          </a:bodyPr>
          <a:lstStyle/>
          <a:p>
            <a:pPr lvl="0"/>
            <a:r>
              <a:rPr lang="en-ZA" sz="2000" dirty="0"/>
              <a:t>Each area including all waiting areas, all consulting rooms, pharmacy, registry should be environmentally cleaned at least twice daily with a proper schedule, checklist and program.</a:t>
            </a:r>
          </a:p>
          <a:p>
            <a:pPr lvl="0"/>
            <a:r>
              <a:rPr lang="en-ZA" sz="2000" dirty="0"/>
              <a:t>Disinfect frequently touched surfaces with disinfectant wipe/solution every 30 to 60 minutes – door knob and counters </a:t>
            </a:r>
          </a:p>
          <a:p>
            <a:pPr lvl="0"/>
            <a:r>
              <a:rPr lang="en-ZA" sz="2000" dirty="0"/>
              <a:t>Vital station to ensure disinfection of medical equipment – oximeter and BP cuff between each patient </a:t>
            </a:r>
          </a:p>
          <a:p>
            <a:pPr lvl="0"/>
            <a:r>
              <a:rPr lang="en-ZA" sz="2000" dirty="0"/>
              <a:t>Chairs used by patients should be disinfected after every patient use</a:t>
            </a:r>
          </a:p>
          <a:p>
            <a:pPr lvl="1"/>
            <a:r>
              <a:rPr lang="en-ZA" sz="1800" dirty="0"/>
              <a:t>Easiest to use numbering waiting systems to make disinfection less frequent and more feasible.</a:t>
            </a:r>
          </a:p>
          <a:p>
            <a:r>
              <a:rPr lang="en-ZA" sz="2000" dirty="0"/>
              <a:t>Clean and disinfect toilets every 3 hours.</a:t>
            </a:r>
          </a:p>
          <a:p>
            <a:pPr marL="0" indent="0">
              <a:buNone/>
            </a:pPr>
            <a:endParaRPr lang="en-ZA" dirty="0"/>
          </a:p>
        </p:txBody>
      </p:sp>
      <p:sp>
        <p:nvSpPr>
          <p:cNvPr id="4" name="Title 4">
            <a:extLst>
              <a:ext uri="{FF2B5EF4-FFF2-40B4-BE49-F238E27FC236}">
                <a16:creationId xmlns:a16="http://schemas.microsoft.com/office/drawing/2014/main" id="{712BA329-8460-4EF0-BEE8-5C8BDC4EA3CA}"/>
              </a:ext>
            </a:extLst>
          </p:cNvPr>
          <p:cNvSpPr txBox="1">
            <a:spLocks/>
          </p:cNvSpPr>
          <p:nvPr/>
        </p:nvSpPr>
        <p:spPr>
          <a:xfrm>
            <a:off x="505200" y="395051"/>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dirty="0"/>
              <a:t>Cleaning requirements for blue zone</a:t>
            </a:r>
          </a:p>
        </p:txBody>
      </p:sp>
    </p:spTree>
    <p:extLst>
      <p:ext uri="{BB962C8B-B14F-4D97-AF65-F5344CB8AC3E}">
        <p14:creationId xmlns:p14="http://schemas.microsoft.com/office/powerpoint/2010/main" val="35303903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C9441E6-90AB-45D5-9538-C3ECC27B4882}"/>
              </a:ext>
            </a:extLst>
          </p:cNvPr>
          <p:cNvSpPr>
            <a:spLocks noGrp="1"/>
          </p:cNvSpPr>
          <p:nvPr>
            <p:ph idx="1"/>
          </p:nvPr>
        </p:nvSpPr>
        <p:spPr>
          <a:xfrm>
            <a:off x="732292" y="2813649"/>
            <a:ext cx="10554574" cy="3636511"/>
          </a:xfrm>
        </p:spPr>
        <p:txBody>
          <a:bodyPr>
            <a:normAutofit lnSpcReduction="10000"/>
          </a:bodyPr>
          <a:lstStyle/>
          <a:p>
            <a:pPr lvl="0"/>
            <a:r>
              <a:rPr lang="en-ZA" sz="2400" dirty="0"/>
              <a:t>HCW staff in each area responsible for disinfection of chairs, tables, medical equipment and other frequently touched surfaces within their service.</a:t>
            </a:r>
          </a:p>
          <a:p>
            <a:pPr lvl="0"/>
            <a:r>
              <a:rPr lang="en-ZA" sz="2400" dirty="0"/>
              <a:t>Cleaners responsible for environmental cleaning of floors, toilets, high touch surfaces and other routinely cleaned areas of the facility.</a:t>
            </a:r>
          </a:p>
          <a:p>
            <a:r>
              <a:rPr lang="en-ZA" sz="2400" dirty="0">
                <a:solidFill>
                  <a:srgbClr val="FF0000"/>
                </a:solidFill>
              </a:rPr>
              <a:t>Buckets, spray bottles, cloths/paper towel, disinfectant to be supplied by facility to each service area of the facility and available at all times for use.</a:t>
            </a:r>
          </a:p>
          <a:p>
            <a:pPr marL="0" indent="0">
              <a:buNone/>
            </a:pPr>
            <a:endParaRPr lang="en-ZA" dirty="0"/>
          </a:p>
        </p:txBody>
      </p:sp>
      <p:sp>
        <p:nvSpPr>
          <p:cNvPr id="7" name="Title 4">
            <a:extLst>
              <a:ext uri="{FF2B5EF4-FFF2-40B4-BE49-F238E27FC236}">
                <a16:creationId xmlns:a16="http://schemas.microsoft.com/office/drawing/2014/main" id="{EEC7E89D-1063-4575-8F64-43A0629B203E}"/>
              </a:ext>
            </a:extLst>
          </p:cNvPr>
          <p:cNvSpPr txBox="1">
            <a:spLocks/>
          </p:cNvSpPr>
          <p:nvPr/>
        </p:nvSpPr>
        <p:spPr>
          <a:xfrm>
            <a:off x="732292" y="588313"/>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lvl1pPr algn="l" defTabSz="457200" rtl="0" eaLnBrk="1" latinLnBrk="0" hangingPunct="1">
              <a:spcBef>
                <a:spcPct val="0"/>
              </a:spcBef>
              <a:buNone/>
              <a:defRPr sz="4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ZA" dirty="0"/>
              <a:t>Cleaning responsibilities and </a:t>
            </a:r>
            <a:br>
              <a:rPr lang="en-ZA" dirty="0"/>
            </a:br>
            <a:r>
              <a:rPr lang="en-ZA" dirty="0"/>
              <a:t>supplies for blue zone</a:t>
            </a:r>
          </a:p>
        </p:txBody>
      </p:sp>
    </p:spTree>
    <p:extLst>
      <p:ext uri="{BB962C8B-B14F-4D97-AF65-F5344CB8AC3E}">
        <p14:creationId xmlns:p14="http://schemas.microsoft.com/office/powerpoint/2010/main" val="233832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14042-E337-4E72-BE7D-7ED29295A3E5}"/>
              </a:ext>
            </a:extLst>
          </p:cNvPr>
          <p:cNvSpPr>
            <a:spLocks noGrp="1"/>
          </p:cNvSpPr>
          <p:nvPr>
            <p:ph type="title"/>
          </p:nvPr>
        </p:nvSpPr>
        <p:spPr/>
        <p:txBody>
          <a:bodyPr/>
          <a:lstStyle/>
          <a:p>
            <a:r>
              <a:rPr lang="en-ZA" dirty="0"/>
              <a:t>Practical implementation tips</a:t>
            </a:r>
          </a:p>
        </p:txBody>
      </p:sp>
      <p:sp>
        <p:nvSpPr>
          <p:cNvPr id="3" name="Content Placeholder 2">
            <a:extLst>
              <a:ext uri="{FF2B5EF4-FFF2-40B4-BE49-F238E27FC236}">
                <a16:creationId xmlns:a16="http://schemas.microsoft.com/office/drawing/2014/main" id="{D1A45094-4FF5-498C-B5FF-46B287B72CAC}"/>
              </a:ext>
            </a:extLst>
          </p:cNvPr>
          <p:cNvSpPr>
            <a:spLocks noGrp="1"/>
          </p:cNvSpPr>
          <p:nvPr>
            <p:ph idx="1"/>
          </p:nvPr>
        </p:nvSpPr>
        <p:spPr>
          <a:xfrm>
            <a:off x="810000" y="2370222"/>
            <a:ext cx="6376863" cy="3899466"/>
          </a:xfrm>
        </p:spPr>
        <p:txBody>
          <a:bodyPr>
            <a:normAutofit lnSpcReduction="10000"/>
          </a:bodyPr>
          <a:lstStyle/>
          <a:p>
            <a:r>
              <a:rPr lang="en-ZA" sz="2200" dirty="0"/>
              <a:t>Provide spray bottles/buckets that can be refilled with disinfectant </a:t>
            </a:r>
            <a:r>
              <a:rPr lang="en-ZA" sz="2200" dirty="0" err="1"/>
              <a:t>concentraton</a:t>
            </a:r>
            <a:r>
              <a:rPr lang="en-ZA" sz="2200" dirty="0"/>
              <a:t> each day and cloths/disposable towels for wiping down surfaces.</a:t>
            </a:r>
          </a:p>
          <a:p>
            <a:r>
              <a:rPr lang="en-ZA" sz="2200" dirty="0"/>
              <a:t>Ensure each service/area within facility has a visible spray bottle/bucket of disinfectant with cloth to be easily access and used!</a:t>
            </a:r>
          </a:p>
          <a:p>
            <a:r>
              <a:rPr lang="en-ZA" sz="2200" dirty="0"/>
              <a:t>Provide a bucket and mop for each area of the facility for cleaning visibly soiled area</a:t>
            </a:r>
          </a:p>
        </p:txBody>
      </p:sp>
      <p:pic>
        <p:nvPicPr>
          <p:cNvPr id="4" name="Picture 3">
            <a:extLst>
              <a:ext uri="{FF2B5EF4-FFF2-40B4-BE49-F238E27FC236}">
                <a16:creationId xmlns:a16="http://schemas.microsoft.com/office/drawing/2014/main" id="{6EE90979-13D9-46D1-BEAF-A6F4C78D51CD}"/>
              </a:ext>
            </a:extLst>
          </p:cNvPr>
          <p:cNvPicPr>
            <a:picLocks noChangeAspect="1"/>
          </p:cNvPicPr>
          <p:nvPr/>
        </p:nvPicPr>
        <p:blipFill>
          <a:blip r:embed="rId3"/>
          <a:stretch>
            <a:fillRect/>
          </a:stretch>
        </p:blipFill>
        <p:spPr>
          <a:xfrm>
            <a:off x="8153650" y="1404025"/>
            <a:ext cx="3821781" cy="5225389"/>
          </a:xfrm>
          <a:prstGeom prst="rect">
            <a:avLst/>
          </a:prstGeom>
        </p:spPr>
      </p:pic>
    </p:spTree>
    <p:extLst>
      <p:ext uri="{BB962C8B-B14F-4D97-AF65-F5344CB8AC3E}">
        <p14:creationId xmlns:p14="http://schemas.microsoft.com/office/powerpoint/2010/main" val="4222726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85D0EF-9C16-41F3-B580-18D2870BA9D1}"/>
              </a:ext>
            </a:extLst>
          </p:cNvPr>
          <p:cNvSpPr>
            <a:spLocks noGrp="1"/>
          </p:cNvSpPr>
          <p:nvPr>
            <p:ph type="title"/>
          </p:nvPr>
        </p:nvSpPr>
        <p:spPr/>
        <p:txBody>
          <a:bodyPr/>
          <a:lstStyle/>
          <a:p>
            <a:r>
              <a:rPr lang="en-ZA" dirty="0"/>
              <a:t>Terminal/Deep cleaning </a:t>
            </a:r>
          </a:p>
        </p:txBody>
      </p:sp>
      <p:sp>
        <p:nvSpPr>
          <p:cNvPr id="6" name="Content Placeholder 5">
            <a:extLst>
              <a:ext uri="{FF2B5EF4-FFF2-40B4-BE49-F238E27FC236}">
                <a16:creationId xmlns:a16="http://schemas.microsoft.com/office/drawing/2014/main" id="{B443D7CA-496E-4A81-9AD0-2664FF840A32}"/>
              </a:ext>
            </a:extLst>
          </p:cNvPr>
          <p:cNvSpPr>
            <a:spLocks noGrp="1"/>
          </p:cNvSpPr>
          <p:nvPr>
            <p:ph idx="1"/>
          </p:nvPr>
        </p:nvSpPr>
        <p:spPr>
          <a:xfrm>
            <a:off x="810000" y="2273968"/>
            <a:ext cx="10554574" cy="3995719"/>
          </a:xfrm>
        </p:spPr>
        <p:txBody>
          <a:bodyPr>
            <a:noAutofit/>
          </a:bodyPr>
          <a:lstStyle/>
          <a:p>
            <a:r>
              <a:rPr lang="en-US" sz="2400" dirty="0"/>
              <a:t>Terminal cleaning is a complete and enhanced cleaning procedure that decontaminates an area following discharge or transfer of a patient with an infectious/communicable disease, sometimes also referred to as a ‘deep clean’. </a:t>
            </a:r>
          </a:p>
          <a:p>
            <a:r>
              <a:rPr lang="en-US" sz="2400" dirty="0"/>
              <a:t>Terminal cleaning requires both thorough cleaning and disinfection for environmental decontamination. </a:t>
            </a:r>
            <a:endParaRPr lang="en-ZA" sz="2400" dirty="0"/>
          </a:p>
          <a:p>
            <a:r>
              <a:rPr lang="en-US" sz="2400" dirty="0">
                <a:solidFill>
                  <a:srgbClr val="FF0000"/>
                </a:solidFill>
              </a:rPr>
              <a:t>Terminal clean only required of any patient trolley/wheelchair/bed area including emergency isolation room/MOU delivery room occupied by a patient confirmed with COVID-19 following discharge or transfer of the patient or later once case confirmed.</a:t>
            </a:r>
          </a:p>
        </p:txBody>
      </p:sp>
    </p:spTree>
    <p:extLst>
      <p:ext uri="{BB962C8B-B14F-4D97-AF65-F5344CB8AC3E}">
        <p14:creationId xmlns:p14="http://schemas.microsoft.com/office/powerpoint/2010/main" val="936653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50B76-3E7D-4F28-A52F-989D822BC28B}"/>
              </a:ext>
            </a:extLst>
          </p:cNvPr>
          <p:cNvSpPr>
            <a:spLocks noGrp="1"/>
          </p:cNvSpPr>
          <p:nvPr>
            <p:ph type="title"/>
          </p:nvPr>
        </p:nvSpPr>
        <p:spPr/>
        <p:txBody>
          <a:bodyPr/>
          <a:lstStyle/>
          <a:p>
            <a:r>
              <a:rPr lang="en-ZA" dirty="0"/>
              <a:t>Process for terminal clean</a:t>
            </a:r>
          </a:p>
        </p:txBody>
      </p:sp>
      <p:sp>
        <p:nvSpPr>
          <p:cNvPr id="3" name="Content Placeholder 2">
            <a:extLst>
              <a:ext uri="{FF2B5EF4-FFF2-40B4-BE49-F238E27FC236}">
                <a16:creationId xmlns:a16="http://schemas.microsoft.com/office/drawing/2014/main" id="{67F58CA9-CD11-4554-ADD4-A8B55BC97045}"/>
              </a:ext>
            </a:extLst>
          </p:cNvPr>
          <p:cNvSpPr>
            <a:spLocks noGrp="1"/>
          </p:cNvSpPr>
          <p:nvPr>
            <p:ph idx="1"/>
          </p:nvPr>
        </p:nvSpPr>
        <p:spPr>
          <a:xfrm>
            <a:off x="336883" y="2380233"/>
            <a:ext cx="5735055" cy="3983687"/>
          </a:xfrm>
        </p:spPr>
        <p:txBody>
          <a:bodyPr>
            <a:normAutofit fontScale="92500" lnSpcReduction="10000"/>
          </a:bodyPr>
          <a:lstStyle/>
          <a:p>
            <a:r>
              <a:rPr lang="en-ZA" dirty="0"/>
              <a:t>Don appropriate PPE</a:t>
            </a:r>
          </a:p>
          <a:p>
            <a:r>
              <a:rPr lang="en-US" dirty="0"/>
              <a:t>Remove and discard all unused consumables and personal equipment (PPE) from the </a:t>
            </a:r>
            <a:r>
              <a:rPr lang="en-ZA" dirty="0"/>
              <a:t>room</a:t>
            </a:r>
          </a:p>
          <a:p>
            <a:r>
              <a:rPr lang="en-US" dirty="0"/>
              <a:t>Remove all linen in the room</a:t>
            </a:r>
          </a:p>
          <a:p>
            <a:r>
              <a:rPr lang="en-US" dirty="0"/>
              <a:t>Remove all waste from the room</a:t>
            </a:r>
          </a:p>
          <a:p>
            <a:r>
              <a:rPr lang="en-US" dirty="0"/>
              <a:t>Remove all medical equipment and items used by patients from the space (drip </a:t>
            </a:r>
            <a:r>
              <a:rPr lang="en-ZA" dirty="0"/>
              <a:t>stands, etc)</a:t>
            </a:r>
          </a:p>
          <a:p>
            <a:r>
              <a:rPr lang="en-US" dirty="0"/>
              <a:t>Wash all surfaces, furniture and fittings (walls to height of 2m /partitioning to hand height, gabbler rails, etc.) with detergent</a:t>
            </a:r>
          </a:p>
          <a:p>
            <a:r>
              <a:rPr lang="en-US" dirty="0"/>
              <a:t>Clean all surfaces of bed and mattress (including bed frames, mattress, pillows and </a:t>
            </a:r>
            <a:r>
              <a:rPr lang="en-ZA" dirty="0"/>
              <a:t>wheels (carbolize the bed)</a:t>
            </a:r>
          </a:p>
        </p:txBody>
      </p:sp>
      <p:sp>
        <p:nvSpPr>
          <p:cNvPr id="8" name="Content Placeholder 2">
            <a:extLst>
              <a:ext uri="{FF2B5EF4-FFF2-40B4-BE49-F238E27FC236}">
                <a16:creationId xmlns:a16="http://schemas.microsoft.com/office/drawing/2014/main" id="{736849B0-1E3A-4941-9C9E-DD7DE9666FAB}"/>
              </a:ext>
            </a:extLst>
          </p:cNvPr>
          <p:cNvSpPr txBox="1">
            <a:spLocks/>
          </p:cNvSpPr>
          <p:nvPr/>
        </p:nvSpPr>
        <p:spPr>
          <a:xfrm>
            <a:off x="6120064" y="2426619"/>
            <a:ext cx="5550570" cy="3636511"/>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chemeClr val="accent1"/>
              </a:buClr>
              <a:buFont typeface="Arial" panose="020B0604020202020204" pitchFamily="34" charset="0"/>
              <a:buChar char="•"/>
              <a:defRPr sz="1800" b="1" kern="1200">
                <a:solidFill>
                  <a:schemeClr val="bg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Arial" panose="020B0604020202020204" pitchFamily="34" charset="0"/>
              <a:buChar char="•"/>
              <a:defRPr sz="1600" kern="1200">
                <a:solidFill>
                  <a:schemeClr val="bg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Arial" panose="020B0604020202020204" pitchFamily="34" charset="0"/>
              <a:buChar char="•"/>
              <a:defRPr sz="1400" kern="1200">
                <a:solidFill>
                  <a:schemeClr val="bg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Arial" panose="020B0604020202020204" pitchFamily="34" charset="0"/>
              <a:buChar char="•"/>
              <a:defRPr sz="1200" kern="1200">
                <a:solidFill>
                  <a:schemeClr val="bg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Arial" panose="020B0604020202020204" pitchFamily="34" charset="0"/>
              <a:buChar char="•"/>
              <a:defRPr sz="1200" kern="1200">
                <a:solidFill>
                  <a:schemeClr val="bg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r>
              <a:rPr lang="en-ZA" dirty="0"/>
              <a:t>Mop the floor</a:t>
            </a:r>
          </a:p>
          <a:p>
            <a:r>
              <a:rPr lang="en-US" dirty="0"/>
              <a:t>All the above surfaces must then be disinfected with a chlorine based or hypochlorite solution 1000ppm (e.g. 4 sachets of biocide 6g packet to 9L of water or 70% alcohol surface disinfectant) to complete the terminal/deep clean</a:t>
            </a:r>
          </a:p>
          <a:p>
            <a:r>
              <a:rPr lang="en-US" dirty="0"/>
              <a:t>Ensure that all used medical equipment is appropriately cleaned and stored</a:t>
            </a:r>
          </a:p>
          <a:p>
            <a:r>
              <a:rPr lang="en-US" dirty="0"/>
              <a:t>Cleaning of string mops must be done with e.g. Paragon and then biocide before </a:t>
            </a:r>
            <a:r>
              <a:rPr lang="en-ZA" dirty="0"/>
              <a:t>storing</a:t>
            </a:r>
          </a:p>
          <a:p>
            <a:r>
              <a:rPr lang="en-US" dirty="0"/>
              <a:t>Ensure that the room/space is dry before the next patient is admitted</a:t>
            </a:r>
            <a:endParaRPr lang="en-ZA" dirty="0"/>
          </a:p>
        </p:txBody>
      </p:sp>
    </p:spTree>
    <p:extLst>
      <p:ext uri="{BB962C8B-B14F-4D97-AF65-F5344CB8AC3E}">
        <p14:creationId xmlns:p14="http://schemas.microsoft.com/office/powerpoint/2010/main" val="15610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7B35-C8C3-C14B-8020-E80ED69D63D3}"/>
              </a:ext>
            </a:extLst>
          </p:cNvPr>
          <p:cNvSpPr>
            <a:spLocks noGrp="1"/>
          </p:cNvSpPr>
          <p:nvPr>
            <p:ph type="title"/>
          </p:nvPr>
        </p:nvSpPr>
        <p:spPr/>
        <p:txBody>
          <a:bodyPr/>
          <a:lstStyle/>
          <a:p>
            <a:r>
              <a:rPr lang="en-ZA" altLang="en-US" dirty="0"/>
              <a:t>Thank you &amp; stay safe</a:t>
            </a:r>
            <a:endParaRPr lang="en-US" dirty="0"/>
          </a:p>
        </p:txBody>
      </p:sp>
      <p:pic>
        <p:nvPicPr>
          <p:cNvPr id="7" name="Picture 6" descr="A picture containing room&#10;&#10;Description automatically generated">
            <a:hlinkClick r:id="rId3"/>
            <a:extLst>
              <a:ext uri="{FF2B5EF4-FFF2-40B4-BE49-F238E27FC236}">
                <a16:creationId xmlns:a16="http://schemas.microsoft.com/office/drawing/2014/main" id="{0FC76333-37C7-B340-A683-8A1A08BA4933}"/>
              </a:ext>
            </a:extLst>
          </p:cNvPr>
          <p:cNvPicPr>
            <a:picLocks noChangeAspect="1"/>
          </p:cNvPicPr>
          <p:nvPr/>
        </p:nvPicPr>
        <p:blipFill>
          <a:blip r:embed="rId4"/>
          <a:stretch>
            <a:fillRect/>
          </a:stretch>
        </p:blipFill>
        <p:spPr>
          <a:xfrm>
            <a:off x="9139118" y="2397758"/>
            <a:ext cx="2441888" cy="3439451"/>
          </a:xfrm>
          <a:prstGeom prst="rect">
            <a:avLst/>
          </a:prstGeom>
        </p:spPr>
      </p:pic>
      <p:pic>
        <p:nvPicPr>
          <p:cNvPr id="9" name="Picture 8" descr="A close up of a sign&#10;&#10;Description automatically generated">
            <a:hlinkClick r:id="rId3"/>
            <a:extLst>
              <a:ext uri="{FF2B5EF4-FFF2-40B4-BE49-F238E27FC236}">
                <a16:creationId xmlns:a16="http://schemas.microsoft.com/office/drawing/2014/main" id="{8AAA7C52-6552-F841-8B5F-77FA1406645C}"/>
              </a:ext>
            </a:extLst>
          </p:cNvPr>
          <p:cNvPicPr>
            <a:picLocks noChangeAspect="1"/>
          </p:cNvPicPr>
          <p:nvPr/>
        </p:nvPicPr>
        <p:blipFill>
          <a:blip r:embed="rId5"/>
          <a:stretch>
            <a:fillRect/>
          </a:stretch>
        </p:blipFill>
        <p:spPr>
          <a:xfrm>
            <a:off x="6139342" y="2397758"/>
            <a:ext cx="2462923" cy="3439451"/>
          </a:xfrm>
          <a:prstGeom prst="rect">
            <a:avLst/>
          </a:prstGeom>
        </p:spPr>
      </p:pic>
      <p:pic>
        <p:nvPicPr>
          <p:cNvPr id="8" name="Picture 7" descr="A picture containing toy, yellow, dark&#10;&#10;Description automatically generated">
            <a:extLst>
              <a:ext uri="{FF2B5EF4-FFF2-40B4-BE49-F238E27FC236}">
                <a16:creationId xmlns:a16="http://schemas.microsoft.com/office/drawing/2014/main" id="{6C3F0F97-226F-464C-94F7-410ACD978583}"/>
              </a:ext>
            </a:extLst>
          </p:cNvPr>
          <p:cNvPicPr>
            <a:picLocks noChangeAspect="1"/>
          </p:cNvPicPr>
          <p:nvPr/>
        </p:nvPicPr>
        <p:blipFill>
          <a:blip r:embed="rId6"/>
          <a:stretch>
            <a:fillRect/>
          </a:stretch>
        </p:blipFill>
        <p:spPr>
          <a:xfrm>
            <a:off x="-1519117" y="447188"/>
            <a:ext cx="9144000" cy="6858000"/>
          </a:xfrm>
          <a:prstGeom prst="rect">
            <a:avLst/>
          </a:prstGeom>
        </p:spPr>
      </p:pic>
    </p:spTree>
    <p:extLst>
      <p:ext uri="{BB962C8B-B14F-4D97-AF65-F5344CB8AC3E}">
        <p14:creationId xmlns:p14="http://schemas.microsoft.com/office/powerpoint/2010/main" val="782090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37B35-C8C3-C14B-8020-E80ED69D63D3}"/>
              </a:ext>
            </a:extLst>
          </p:cNvPr>
          <p:cNvSpPr>
            <a:spLocks noGrp="1"/>
          </p:cNvSpPr>
          <p:nvPr>
            <p:ph type="title"/>
          </p:nvPr>
        </p:nvSpPr>
        <p:spPr/>
        <p:txBody>
          <a:bodyPr/>
          <a:lstStyle/>
          <a:p>
            <a:r>
              <a:rPr lang="en-ZA" altLang="en-US" dirty="0"/>
              <a:t>Acknowledgements</a:t>
            </a:r>
            <a:endParaRPr lang="en-US" dirty="0"/>
          </a:p>
        </p:txBody>
      </p:sp>
      <p:sp>
        <p:nvSpPr>
          <p:cNvPr id="3" name="Content Placeholder 2">
            <a:extLst>
              <a:ext uri="{FF2B5EF4-FFF2-40B4-BE49-F238E27FC236}">
                <a16:creationId xmlns:a16="http://schemas.microsoft.com/office/drawing/2014/main" id="{F0FDB4EF-8AAE-E440-9F3A-E11A98E6DAA5}"/>
              </a:ext>
            </a:extLst>
          </p:cNvPr>
          <p:cNvSpPr>
            <a:spLocks noGrp="1"/>
          </p:cNvSpPr>
          <p:nvPr>
            <p:ph idx="1"/>
          </p:nvPr>
        </p:nvSpPr>
        <p:spPr>
          <a:xfrm>
            <a:off x="810000" y="2368481"/>
            <a:ext cx="10554574" cy="3636511"/>
          </a:xfrm>
        </p:spPr>
        <p:txBody>
          <a:bodyPr>
            <a:normAutofit/>
          </a:bodyPr>
          <a:lstStyle/>
          <a:p>
            <a:pPr fontAlgn="auto">
              <a:spcAft>
                <a:spcPts val="0"/>
              </a:spcAft>
              <a:defRPr/>
            </a:pPr>
            <a:r>
              <a:rPr lang="en-ZA" sz="2800" b="0" dirty="0"/>
              <a:t>Lynne Wilkinson (International AIDS Society)</a:t>
            </a:r>
          </a:p>
          <a:p>
            <a:pPr fontAlgn="auto">
              <a:spcAft>
                <a:spcPts val="0"/>
              </a:spcAft>
              <a:defRPr/>
            </a:pPr>
            <a:r>
              <a:rPr lang="en-ZA" sz="2800" b="0" dirty="0"/>
              <a:t>Tom Boyles (</a:t>
            </a:r>
            <a:r>
              <a:rPr lang="en-ZA" sz="2800" b="0" dirty="0" err="1"/>
              <a:t>Anova</a:t>
            </a:r>
            <a:r>
              <a:rPr lang="en-ZA" sz="2800" b="0" dirty="0"/>
              <a:t>/Helen Joseph Hospital)</a:t>
            </a:r>
          </a:p>
          <a:p>
            <a:pPr marL="0" indent="0" fontAlgn="auto">
              <a:spcAft>
                <a:spcPts val="0"/>
              </a:spcAft>
              <a:buNone/>
              <a:defRPr/>
            </a:pPr>
            <a:endParaRPr lang="en-ZA" sz="2800" b="0" dirty="0"/>
          </a:p>
          <a:p>
            <a:pPr fontAlgn="auto">
              <a:spcAft>
                <a:spcPts val="0"/>
              </a:spcAft>
              <a:defRPr/>
            </a:pPr>
            <a:r>
              <a:rPr lang="en-ZA" sz="2800" b="0" dirty="0"/>
              <a:t>Jean Elphick (illustration and design)</a:t>
            </a:r>
          </a:p>
        </p:txBody>
      </p:sp>
    </p:spTree>
    <p:extLst>
      <p:ext uri="{BB962C8B-B14F-4D97-AF65-F5344CB8AC3E}">
        <p14:creationId xmlns:p14="http://schemas.microsoft.com/office/powerpoint/2010/main" val="1157563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8" name="Title 97">
            <a:extLst>
              <a:ext uri="{FF2B5EF4-FFF2-40B4-BE49-F238E27FC236}">
                <a16:creationId xmlns:a16="http://schemas.microsoft.com/office/drawing/2014/main" id="{4FB7757A-F607-6F41-A7E2-806348855AFD}"/>
              </a:ext>
            </a:extLst>
          </p:cNvPr>
          <p:cNvSpPr>
            <a:spLocks noGrp="1"/>
          </p:cNvSpPr>
          <p:nvPr>
            <p:ph type="title"/>
          </p:nvPr>
        </p:nvSpPr>
        <p:spPr>
          <a:xfrm>
            <a:off x="701688" y="225397"/>
            <a:ext cx="10931511" cy="970450"/>
          </a:xfrm>
        </p:spPr>
        <p:txBody>
          <a:bodyPr/>
          <a:lstStyle/>
          <a:p>
            <a:r>
              <a:rPr lang="en-US" dirty="0"/>
              <a:t>Appropriate cleaning critical to all stations</a:t>
            </a:r>
          </a:p>
        </p:txBody>
      </p:sp>
      <p:cxnSp>
        <p:nvCxnSpPr>
          <p:cNvPr id="63" name="Straight Arrow Connector 62">
            <a:extLst>
              <a:ext uri="{FF2B5EF4-FFF2-40B4-BE49-F238E27FC236}">
                <a16:creationId xmlns:a16="http://schemas.microsoft.com/office/drawing/2014/main" id="{2B9E48C4-A359-3041-AC74-C807B524718D}"/>
              </a:ext>
            </a:extLst>
          </p:cNvPr>
          <p:cNvCxnSpPr>
            <a:cxnSpLocks/>
          </p:cNvCxnSpPr>
          <p:nvPr/>
        </p:nvCxnSpPr>
        <p:spPr>
          <a:xfrm>
            <a:off x="9047713" y="3749306"/>
            <a:ext cx="409575" cy="0"/>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pic>
        <p:nvPicPr>
          <p:cNvPr id="81" name="Picture 80">
            <a:extLst>
              <a:ext uri="{FF2B5EF4-FFF2-40B4-BE49-F238E27FC236}">
                <a16:creationId xmlns:a16="http://schemas.microsoft.com/office/drawing/2014/main" id="{5B6FCB91-28F5-AA4A-AD05-D3A7814A69E6}"/>
              </a:ext>
            </a:extLst>
          </p:cNvPr>
          <p:cNvPicPr>
            <a:picLocks noChangeAspect="1"/>
          </p:cNvPicPr>
          <p:nvPr/>
        </p:nvPicPr>
        <p:blipFill rotWithShape="1">
          <a:blip r:embed="rId3"/>
          <a:srcRect t="-429" r="9243" b="5221"/>
          <a:stretch/>
        </p:blipFill>
        <p:spPr>
          <a:xfrm>
            <a:off x="701689" y="2885571"/>
            <a:ext cx="4544586" cy="2156620"/>
          </a:xfrm>
          <a:prstGeom prst="rect">
            <a:avLst/>
          </a:prstGeom>
        </p:spPr>
      </p:pic>
      <p:pic>
        <p:nvPicPr>
          <p:cNvPr id="82" name="Picture 81">
            <a:extLst>
              <a:ext uri="{FF2B5EF4-FFF2-40B4-BE49-F238E27FC236}">
                <a16:creationId xmlns:a16="http://schemas.microsoft.com/office/drawing/2014/main" id="{EEB7185B-2A5E-E84D-AC6F-7F0B57B83AF9}"/>
              </a:ext>
            </a:extLst>
          </p:cNvPr>
          <p:cNvPicPr>
            <a:picLocks noChangeAspect="1"/>
          </p:cNvPicPr>
          <p:nvPr/>
        </p:nvPicPr>
        <p:blipFill rotWithShape="1">
          <a:blip r:embed="rId4"/>
          <a:srcRect b="27890"/>
          <a:stretch/>
        </p:blipFill>
        <p:spPr>
          <a:xfrm>
            <a:off x="442609" y="1778949"/>
            <a:ext cx="3565990" cy="1762756"/>
          </a:xfrm>
          <a:prstGeom prst="rect">
            <a:avLst/>
          </a:prstGeom>
        </p:spPr>
      </p:pic>
      <p:pic>
        <p:nvPicPr>
          <p:cNvPr id="85" name="Picture 84" descr="A close up of a sign&#10;&#10;Description automatically generated">
            <a:extLst>
              <a:ext uri="{FF2B5EF4-FFF2-40B4-BE49-F238E27FC236}">
                <a16:creationId xmlns:a16="http://schemas.microsoft.com/office/drawing/2014/main" id="{C05ED7E8-AA08-4642-A5AB-9D2890159B33}"/>
              </a:ext>
            </a:extLst>
          </p:cNvPr>
          <p:cNvPicPr>
            <a:picLocks noChangeAspect="1"/>
          </p:cNvPicPr>
          <p:nvPr/>
        </p:nvPicPr>
        <p:blipFill>
          <a:blip r:embed="rId5"/>
          <a:stretch>
            <a:fillRect/>
          </a:stretch>
        </p:blipFill>
        <p:spPr>
          <a:xfrm>
            <a:off x="195418" y="4459089"/>
            <a:ext cx="3813181" cy="2205097"/>
          </a:xfrm>
          <a:prstGeom prst="rect">
            <a:avLst/>
          </a:prstGeom>
        </p:spPr>
      </p:pic>
      <p:sp>
        <p:nvSpPr>
          <p:cNvPr id="2" name="TextBox 1">
            <a:extLst>
              <a:ext uri="{FF2B5EF4-FFF2-40B4-BE49-F238E27FC236}">
                <a16:creationId xmlns:a16="http://schemas.microsoft.com/office/drawing/2014/main" id="{EB5A9DD3-67F9-4030-8D54-B4FBCDAF3B11}"/>
              </a:ext>
            </a:extLst>
          </p:cNvPr>
          <p:cNvSpPr txBox="1"/>
          <p:nvPr/>
        </p:nvSpPr>
        <p:spPr>
          <a:xfrm>
            <a:off x="5621867" y="1608667"/>
            <a:ext cx="5334000" cy="369332"/>
          </a:xfrm>
          <a:prstGeom prst="rect">
            <a:avLst/>
          </a:prstGeom>
          <a:noFill/>
        </p:spPr>
        <p:txBody>
          <a:bodyPr wrap="square" rtlCol="0">
            <a:spAutoFit/>
          </a:bodyPr>
          <a:lstStyle/>
          <a:p>
            <a:r>
              <a:rPr lang="en-ZA" dirty="0"/>
              <a:t>Al </a:t>
            </a:r>
          </a:p>
        </p:txBody>
      </p:sp>
      <p:sp>
        <p:nvSpPr>
          <p:cNvPr id="10" name="Title 1">
            <a:extLst>
              <a:ext uri="{FF2B5EF4-FFF2-40B4-BE49-F238E27FC236}">
                <a16:creationId xmlns:a16="http://schemas.microsoft.com/office/drawing/2014/main" id="{8D5AFEF0-7C9E-44BD-B6CC-89801B7CCDEC}"/>
              </a:ext>
            </a:extLst>
          </p:cNvPr>
          <p:cNvSpPr txBox="1">
            <a:spLocks/>
          </p:cNvSpPr>
          <p:nvPr/>
        </p:nvSpPr>
        <p:spPr>
          <a:xfrm>
            <a:off x="5621867" y="1977999"/>
            <a:ext cx="6143999" cy="4324802"/>
          </a:xfrm>
          <a:prstGeom prst="rect">
            <a:avLst/>
          </a:prstGeom>
          <a:effectLst>
            <a:outerShdw blurRad="50800" dir="14400000">
              <a:srgbClr val="000000">
                <a:alpha val="60000"/>
              </a:srgbClr>
            </a:outerShdw>
          </a:effectLst>
        </p:spPr>
        <p:txBody>
          <a:bodyPr vert="horz" lIns="91440" tIns="45720" rIns="91440" bIns="45720" rtlCol="0" anchor="ctr" anchorCtr="0">
            <a:noAutofit/>
          </a:bodyPr>
          <a:lstStyle>
            <a:lvl1pPr algn="l" defTabSz="457200" rtl="0" eaLnBrk="1" latinLnBrk="0" hangingPunct="1">
              <a:spcBef>
                <a:spcPct val="0"/>
              </a:spcBef>
              <a:buNone/>
              <a:defRPr sz="4000" b="1"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spcBef>
                <a:spcPts val="0"/>
              </a:spcBef>
              <a:defRPr/>
            </a:pPr>
            <a:r>
              <a:rPr lang="en-US" sz="3200" dirty="0">
                <a:solidFill>
                  <a:schemeClr val="bg1"/>
                </a:solidFill>
                <a:latin typeface="+mn-lt"/>
                <a:ea typeface="+mn-ea"/>
                <a:cs typeface="+mn-cs"/>
              </a:rPr>
              <a:t>Where environmental cleaning requirements NOT met increased infection risk despite good facility set up</a:t>
            </a:r>
          </a:p>
          <a:p>
            <a:pPr algn="ctr">
              <a:spcBef>
                <a:spcPts val="0"/>
              </a:spcBef>
              <a:defRPr/>
            </a:pPr>
            <a:endParaRPr lang="en-US" sz="3200" dirty="0">
              <a:solidFill>
                <a:schemeClr val="bg1"/>
              </a:solidFill>
              <a:latin typeface="+mn-lt"/>
              <a:ea typeface="+mn-ea"/>
              <a:cs typeface="+mn-cs"/>
            </a:endParaRPr>
          </a:p>
          <a:p>
            <a:pPr algn="ctr">
              <a:spcBef>
                <a:spcPts val="0"/>
              </a:spcBef>
              <a:defRPr/>
            </a:pPr>
            <a:r>
              <a:rPr lang="en-US" sz="3200" dirty="0">
                <a:solidFill>
                  <a:srgbClr val="FF0000"/>
                </a:solidFill>
                <a:latin typeface="+mn-lt"/>
                <a:ea typeface="+mn-ea"/>
                <a:cs typeface="+mn-cs"/>
              </a:rPr>
              <a:t>STRICT ADHERENCE TO ENVIRONMENTAL CLEANING CRITICAL PART OF FACILITY CONTINUED READINESS</a:t>
            </a:r>
          </a:p>
        </p:txBody>
      </p:sp>
    </p:spTree>
    <p:extLst>
      <p:ext uri="{BB962C8B-B14F-4D97-AF65-F5344CB8AC3E}">
        <p14:creationId xmlns:p14="http://schemas.microsoft.com/office/powerpoint/2010/main" val="168110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CC0F85-BF73-4018-B633-2338A962FC36}"/>
              </a:ext>
            </a:extLst>
          </p:cNvPr>
          <p:cNvSpPr>
            <a:spLocks noGrp="1"/>
          </p:cNvSpPr>
          <p:nvPr>
            <p:ph type="title"/>
          </p:nvPr>
        </p:nvSpPr>
        <p:spPr/>
        <p:txBody>
          <a:bodyPr/>
          <a:lstStyle/>
          <a:p>
            <a:r>
              <a:rPr lang="en-ZA" dirty="0"/>
              <a:t>What is environmental cleaning?</a:t>
            </a:r>
          </a:p>
        </p:txBody>
      </p:sp>
      <p:sp>
        <p:nvSpPr>
          <p:cNvPr id="6" name="Content Placeholder 5">
            <a:extLst>
              <a:ext uri="{FF2B5EF4-FFF2-40B4-BE49-F238E27FC236}">
                <a16:creationId xmlns:a16="http://schemas.microsoft.com/office/drawing/2014/main" id="{270C3B63-3C7E-4B27-BC1F-D3F22F0B3AF5}"/>
              </a:ext>
            </a:extLst>
          </p:cNvPr>
          <p:cNvSpPr>
            <a:spLocks noGrp="1"/>
          </p:cNvSpPr>
          <p:nvPr>
            <p:ph idx="1"/>
          </p:nvPr>
        </p:nvSpPr>
        <p:spPr>
          <a:xfrm>
            <a:off x="713747" y="2517100"/>
            <a:ext cx="10554574" cy="3636511"/>
          </a:xfrm>
        </p:spPr>
        <p:txBody>
          <a:bodyPr/>
          <a:lstStyle/>
          <a:p>
            <a:r>
              <a:rPr lang="en-US" sz="2500" dirty="0"/>
              <a:t>Routine cleaning with water and detergent  </a:t>
            </a:r>
          </a:p>
          <a:p>
            <a:r>
              <a:rPr lang="en-US" sz="2500" dirty="0"/>
              <a:t>Specific cleaning with water and detergent of visibly soiled areas</a:t>
            </a:r>
          </a:p>
          <a:p>
            <a:r>
              <a:rPr lang="en-US" sz="2500" dirty="0"/>
              <a:t>Wipe over cleaned area with disinfectant = 1:1000 ppm available chlorine</a:t>
            </a:r>
          </a:p>
          <a:p>
            <a:pPr lvl="1"/>
            <a:endParaRPr lang="en-ZA" sz="2300" dirty="0"/>
          </a:p>
          <a:p>
            <a:endParaRPr lang="en-ZA" dirty="0"/>
          </a:p>
        </p:txBody>
      </p:sp>
      <p:sp>
        <p:nvSpPr>
          <p:cNvPr id="7" name="TextBox 6">
            <a:extLst>
              <a:ext uri="{FF2B5EF4-FFF2-40B4-BE49-F238E27FC236}">
                <a16:creationId xmlns:a16="http://schemas.microsoft.com/office/drawing/2014/main" id="{8FE64690-323B-4A8F-805C-4E72A891F976}"/>
              </a:ext>
            </a:extLst>
          </p:cNvPr>
          <p:cNvSpPr txBox="1"/>
          <p:nvPr/>
        </p:nvSpPr>
        <p:spPr>
          <a:xfrm>
            <a:off x="1379621" y="6269688"/>
            <a:ext cx="10571998" cy="646331"/>
          </a:xfrm>
          <a:prstGeom prst="rect">
            <a:avLst/>
          </a:prstGeom>
          <a:noFill/>
        </p:spPr>
        <p:txBody>
          <a:bodyPr wrap="square" rtlCol="0">
            <a:spAutoFit/>
          </a:bodyPr>
          <a:lstStyle/>
          <a:p>
            <a:r>
              <a:rPr lang="en-ZA" b="1" dirty="0">
                <a:solidFill>
                  <a:schemeClr val="bg1"/>
                </a:solidFill>
              </a:rPr>
              <a:t>*National: COVID-19 Disease: Infection Prevention and Control Guidelines v1 – April 2020</a:t>
            </a:r>
            <a:endParaRPr lang="en-ZA" dirty="0">
              <a:solidFill>
                <a:schemeClr val="bg1"/>
              </a:solidFill>
            </a:endParaRPr>
          </a:p>
          <a:p>
            <a:endParaRPr lang="en-ZA" dirty="0"/>
          </a:p>
        </p:txBody>
      </p:sp>
    </p:spTree>
    <p:extLst>
      <p:ext uri="{BB962C8B-B14F-4D97-AF65-F5344CB8AC3E}">
        <p14:creationId xmlns:p14="http://schemas.microsoft.com/office/powerpoint/2010/main" val="1886481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A181D7-0A8A-4C50-9B9C-7D38E80D1DB5}"/>
              </a:ext>
            </a:extLst>
          </p:cNvPr>
          <p:cNvSpPr>
            <a:spLocks noGrp="1"/>
          </p:cNvSpPr>
          <p:nvPr>
            <p:ph type="title"/>
          </p:nvPr>
        </p:nvSpPr>
        <p:spPr/>
        <p:txBody>
          <a:bodyPr/>
          <a:lstStyle/>
          <a:p>
            <a:r>
              <a:rPr lang="en-ZA" dirty="0"/>
              <a:t>Bleach concentrations for disinfectant</a:t>
            </a:r>
          </a:p>
        </p:txBody>
      </p:sp>
      <p:sp>
        <p:nvSpPr>
          <p:cNvPr id="6" name="TextBox 5">
            <a:extLst>
              <a:ext uri="{FF2B5EF4-FFF2-40B4-BE49-F238E27FC236}">
                <a16:creationId xmlns:a16="http://schemas.microsoft.com/office/drawing/2014/main" id="{91EB7CD0-8643-4EF4-8113-01C37AC10BB6}"/>
              </a:ext>
            </a:extLst>
          </p:cNvPr>
          <p:cNvSpPr txBox="1"/>
          <p:nvPr/>
        </p:nvSpPr>
        <p:spPr>
          <a:xfrm>
            <a:off x="1379621" y="6269688"/>
            <a:ext cx="10571998" cy="646331"/>
          </a:xfrm>
          <a:prstGeom prst="rect">
            <a:avLst/>
          </a:prstGeom>
          <a:noFill/>
        </p:spPr>
        <p:txBody>
          <a:bodyPr wrap="square" rtlCol="0">
            <a:spAutoFit/>
          </a:bodyPr>
          <a:lstStyle/>
          <a:p>
            <a:r>
              <a:rPr lang="en-ZA" b="1" dirty="0">
                <a:solidFill>
                  <a:schemeClr val="bg1"/>
                </a:solidFill>
              </a:rPr>
              <a:t>*National: COVID-19 Disease: Infection Prevention and Control Guidelines v1 – April 2020</a:t>
            </a:r>
            <a:endParaRPr lang="en-ZA" dirty="0">
              <a:solidFill>
                <a:schemeClr val="bg1"/>
              </a:solidFill>
            </a:endParaRPr>
          </a:p>
          <a:p>
            <a:endParaRPr lang="en-ZA" dirty="0"/>
          </a:p>
        </p:txBody>
      </p:sp>
      <p:pic>
        <p:nvPicPr>
          <p:cNvPr id="9" name="Picture 8" descr="A picture containing food&#10;&#10;Description automatically generated">
            <a:extLst>
              <a:ext uri="{FF2B5EF4-FFF2-40B4-BE49-F238E27FC236}">
                <a16:creationId xmlns:a16="http://schemas.microsoft.com/office/drawing/2014/main" id="{2200F482-1380-40D8-A10E-C80DE7630245}"/>
              </a:ext>
            </a:extLst>
          </p:cNvPr>
          <p:cNvPicPr>
            <a:picLocks noChangeAspect="1"/>
          </p:cNvPicPr>
          <p:nvPr/>
        </p:nvPicPr>
        <p:blipFill>
          <a:blip r:embed="rId3"/>
          <a:stretch>
            <a:fillRect/>
          </a:stretch>
        </p:blipFill>
        <p:spPr>
          <a:xfrm>
            <a:off x="7989219" y="1309653"/>
            <a:ext cx="3962400" cy="5283200"/>
          </a:xfrm>
          <a:prstGeom prst="rect">
            <a:avLst/>
          </a:prstGeom>
        </p:spPr>
      </p:pic>
      <p:graphicFrame>
        <p:nvGraphicFramePr>
          <p:cNvPr id="11" name="Table 9">
            <a:extLst>
              <a:ext uri="{FF2B5EF4-FFF2-40B4-BE49-F238E27FC236}">
                <a16:creationId xmlns:a16="http://schemas.microsoft.com/office/drawing/2014/main" id="{829E1349-C3C8-4AE7-8050-BE6E7466D0E8}"/>
              </a:ext>
            </a:extLst>
          </p:cNvPr>
          <p:cNvGraphicFramePr>
            <a:graphicFrameLocks noGrp="1"/>
          </p:cNvGraphicFramePr>
          <p:nvPr>
            <p:extLst>
              <p:ext uri="{D42A27DB-BD31-4B8C-83A1-F6EECF244321}">
                <p14:modId xmlns:p14="http://schemas.microsoft.com/office/powerpoint/2010/main" val="3450479684"/>
              </p:ext>
            </p:extLst>
          </p:nvPr>
        </p:nvGraphicFramePr>
        <p:xfrm>
          <a:off x="810000" y="2634371"/>
          <a:ext cx="7236828" cy="2748280"/>
        </p:xfrm>
        <a:graphic>
          <a:graphicData uri="http://schemas.openxmlformats.org/drawingml/2006/table">
            <a:tbl>
              <a:tblPr firstRow="1" bandRow="1">
                <a:tableStyleId>{7DF18680-E054-41AD-8BC1-D1AEF772440D}</a:tableStyleId>
              </a:tblPr>
              <a:tblGrid>
                <a:gridCol w="2442661">
                  <a:extLst>
                    <a:ext uri="{9D8B030D-6E8A-4147-A177-3AD203B41FA5}">
                      <a16:colId xmlns:a16="http://schemas.microsoft.com/office/drawing/2014/main" val="2613811455"/>
                    </a:ext>
                  </a:extLst>
                </a:gridCol>
                <a:gridCol w="2358190">
                  <a:extLst>
                    <a:ext uri="{9D8B030D-6E8A-4147-A177-3AD203B41FA5}">
                      <a16:colId xmlns:a16="http://schemas.microsoft.com/office/drawing/2014/main" val="3710550515"/>
                    </a:ext>
                  </a:extLst>
                </a:gridCol>
                <a:gridCol w="2435977">
                  <a:extLst>
                    <a:ext uri="{9D8B030D-6E8A-4147-A177-3AD203B41FA5}">
                      <a16:colId xmlns:a16="http://schemas.microsoft.com/office/drawing/2014/main" val="3227324756"/>
                    </a:ext>
                  </a:extLst>
                </a:gridCol>
              </a:tblGrid>
              <a:tr h="370840">
                <a:tc>
                  <a:txBody>
                    <a:bodyPr/>
                    <a:lstStyle/>
                    <a:p>
                      <a:endParaRPr lang="en-ZA" dirty="0"/>
                    </a:p>
                  </a:txBody>
                  <a:tcPr/>
                </a:tc>
                <a:tc>
                  <a:txBody>
                    <a:bodyPr/>
                    <a:lstStyle/>
                    <a:p>
                      <a:r>
                        <a:rPr lang="en-ZA" dirty="0"/>
                        <a:t>1000ppm</a:t>
                      </a:r>
                    </a:p>
                  </a:txBody>
                  <a:tcPr/>
                </a:tc>
                <a:tc>
                  <a:txBody>
                    <a:bodyPr/>
                    <a:lstStyle/>
                    <a:p>
                      <a:r>
                        <a:rPr lang="en-ZA" dirty="0"/>
                        <a:t>5000ppm</a:t>
                      </a:r>
                    </a:p>
                  </a:txBody>
                  <a:tcPr/>
                </a:tc>
                <a:extLst>
                  <a:ext uri="{0D108BD9-81ED-4DB2-BD59-A6C34878D82A}">
                    <a16:rowId xmlns:a16="http://schemas.microsoft.com/office/drawing/2014/main" val="3580338166"/>
                  </a:ext>
                </a:extLst>
              </a:tr>
              <a:tr h="370840">
                <a:tc>
                  <a:txBody>
                    <a:bodyPr/>
                    <a:lstStyle/>
                    <a:p>
                      <a:r>
                        <a:rPr lang="en-ZA" dirty="0"/>
                        <a:t>Sodium hypochlorite</a:t>
                      </a:r>
                    </a:p>
                    <a:p>
                      <a:r>
                        <a:rPr lang="en-ZA" b="1" dirty="0"/>
                        <a:t>(liquid bleach)</a:t>
                      </a:r>
                    </a:p>
                    <a:p>
                      <a:r>
                        <a:rPr lang="en-ZA" b="1" dirty="0"/>
                        <a:t>3,5% </a:t>
                      </a:r>
                      <a:r>
                        <a:rPr lang="en-ZA" dirty="0"/>
                        <a:t>chlorine</a:t>
                      </a:r>
                    </a:p>
                  </a:txBody>
                  <a:tcPr/>
                </a:tc>
                <a:tc>
                  <a:txBody>
                    <a:bodyPr/>
                    <a:lstStyle/>
                    <a:p>
                      <a:r>
                        <a:rPr lang="en-ZA" b="1" dirty="0"/>
                        <a:t>1 part bleach: 34 parts water (Add 30ml to 1 litre)</a:t>
                      </a:r>
                    </a:p>
                  </a:txBody>
                  <a:tcPr/>
                </a:tc>
                <a:tc>
                  <a:txBody>
                    <a:bodyPr/>
                    <a:lstStyle/>
                    <a:p>
                      <a:r>
                        <a:rPr lang="en-ZA" dirty="0"/>
                        <a:t>1 part bleach:  6 parts water</a:t>
                      </a:r>
                    </a:p>
                  </a:txBody>
                  <a:tcPr/>
                </a:tc>
                <a:extLst>
                  <a:ext uri="{0D108BD9-81ED-4DB2-BD59-A6C34878D82A}">
                    <a16:rowId xmlns:a16="http://schemas.microsoft.com/office/drawing/2014/main" val="3954805478"/>
                  </a:ext>
                </a:extLst>
              </a:tr>
              <a:tr h="370840">
                <a:tc>
                  <a:txBody>
                    <a:bodyPr/>
                    <a:lstStyle/>
                    <a:p>
                      <a:r>
                        <a:rPr lang="en-ZA" dirty="0"/>
                        <a:t>Sodium hypochlorite</a:t>
                      </a:r>
                    </a:p>
                    <a:p>
                      <a:r>
                        <a:rPr lang="en-ZA" b="1" dirty="0"/>
                        <a:t>(liquid bleach</a:t>
                      </a:r>
                      <a:r>
                        <a:rPr lang="en-ZA" dirty="0"/>
                        <a:t>)</a:t>
                      </a:r>
                    </a:p>
                    <a:p>
                      <a:r>
                        <a:rPr lang="en-ZA" b="1" dirty="0"/>
                        <a:t>5% </a:t>
                      </a:r>
                      <a:r>
                        <a:rPr lang="en-ZA" dirty="0"/>
                        <a:t>chlorine</a:t>
                      </a:r>
                    </a:p>
                  </a:txBody>
                  <a:tcPr/>
                </a:tc>
                <a:tc>
                  <a:txBody>
                    <a:bodyPr/>
                    <a:lstStyle/>
                    <a:p>
                      <a:r>
                        <a:rPr lang="en-ZA" b="1" dirty="0"/>
                        <a:t>1 part bleach: 49 part water (Add 20ml to 1 litre)</a:t>
                      </a:r>
                    </a:p>
                  </a:txBody>
                  <a:tcPr/>
                </a:tc>
                <a:tc>
                  <a:txBody>
                    <a:bodyPr/>
                    <a:lstStyle/>
                    <a:p>
                      <a:r>
                        <a:rPr lang="en-ZA" dirty="0"/>
                        <a:t>1 part bleach: 9 parts water</a:t>
                      </a:r>
                    </a:p>
                  </a:txBody>
                  <a:tcPr/>
                </a:tc>
                <a:extLst>
                  <a:ext uri="{0D108BD9-81ED-4DB2-BD59-A6C34878D82A}">
                    <a16:rowId xmlns:a16="http://schemas.microsoft.com/office/drawing/2014/main" val="1657788608"/>
                  </a:ext>
                </a:extLst>
              </a:tr>
            </a:tbl>
          </a:graphicData>
        </a:graphic>
      </p:graphicFrame>
    </p:spTree>
    <p:extLst>
      <p:ext uri="{BB962C8B-B14F-4D97-AF65-F5344CB8AC3E}">
        <p14:creationId xmlns:p14="http://schemas.microsoft.com/office/powerpoint/2010/main" val="818661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CE76-91D5-4ECB-9AE9-C17D8B5E57A1}"/>
              </a:ext>
            </a:extLst>
          </p:cNvPr>
          <p:cNvSpPr>
            <a:spLocks noGrp="1"/>
          </p:cNvSpPr>
          <p:nvPr>
            <p:ph type="title"/>
          </p:nvPr>
        </p:nvSpPr>
        <p:spPr/>
        <p:txBody>
          <a:bodyPr/>
          <a:lstStyle/>
          <a:p>
            <a:r>
              <a:rPr lang="en-ZA" dirty="0"/>
              <a:t>Cleaning responsibilities of facility staff </a:t>
            </a:r>
          </a:p>
        </p:txBody>
      </p:sp>
      <p:sp>
        <p:nvSpPr>
          <p:cNvPr id="3" name="Content Placeholder 2">
            <a:extLst>
              <a:ext uri="{FF2B5EF4-FFF2-40B4-BE49-F238E27FC236}">
                <a16:creationId xmlns:a16="http://schemas.microsoft.com/office/drawing/2014/main" id="{2FD9CE75-0487-47E6-93D2-73B0F4BB2389}"/>
              </a:ext>
            </a:extLst>
          </p:cNvPr>
          <p:cNvSpPr>
            <a:spLocks noGrp="1"/>
          </p:cNvSpPr>
          <p:nvPr>
            <p:ph idx="1"/>
          </p:nvPr>
        </p:nvSpPr>
        <p:spPr>
          <a:xfrm>
            <a:off x="792576" y="1572126"/>
            <a:ext cx="10554574" cy="4989095"/>
          </a:xfrm>
        </p:spPr>
        <p:txBody>
          <a:bodyPr>
            <a:normAutofit/>
          </a:bodyPr>
          <a:lstStyle/>
          <a:p>
            <a:r>
              <a:rPr lang="en-ZA" sz="2000" dirty="0">
                <a:solidFill>
                  <a:srgbClr val="FF0000"/>
                </a:solidFill>
              </a:rPr>
              <a:t>Role of all HCW staff</a:t>
            </a:r>
            <a:r>
              <a:rPr lang="en-ZA" sz="2000" dirty="0"/>
              <a:t>: clean the patient zone before and after rendering patients care</a:t>
            </a:r>
          </a:p>
          <a:p>
            <a:r>
              <a:rPr lang="en-ZA" sz="2000" dirty="0">
                <a:solidFill>
                  <a:srgbClr val="FF0000"/>
                </a:solidFill>
              </a:rPr>
              <a:t>Role of administrative staff</a:t>
            </a:r>
            <a:r>
              <a:rPr lang="en-ZA" sz="2000" dirty="0"/>
              <a:t>: clean the desk, telephone and electronic devices are use / every 30-60 minutes</a:t>
            </a:r>
          </a:p>
          <a:p>
            <a:r>
              <a:rPr lang="en-ZA" sz="2000" dirty="0">
                <a:solidFill>
                  <a:srgbClr val="FF0000"/>
                </a:solidFill>
              </a:rPr>
              <a:t>Role of cleaning staff</a:t>
            </a:r>
            <a:r>
              <a:rPr lang="en-ZA" sz="2000" dirty="0"/>
              <a:t>: routine and terminal cleaning of all areas</a:t>
            </a:r>
          </a:p>
          <a:p>
            <a:r>
              <a:rPr lang="en-ZA" sz="2000" dirty="0">
                <a:solidFill>
                  <a:srgbClr val="FF0000"/>
                </a:solidFill>
              </a:rPr>
              <a:t>Role of IPC officer: </a:t>
            </a:r>
          </a:p>
          <a:p>
            <a:pPr lvl="1"/>
            <a:r>
              <a:rPr lang="en-ZA" sz="1800" dirty="0"/>
              <a:t>Monitoring and oversight of cleaning practises and appropriate use of detergents and disinfectant</a:t>
            </a:r>
          </a:p>
          <a:p>
            <a:pPr lvl="1"/>
            <a:r>
              <a:rPr lang="en-ZA" sz="1800" dirty="0"/>
              <a:t>Staff wearing PPE appropriately</a:t>
            </a:r>
          </a:p>
          <a:p>
            <a:pPr lvl="1"/>
            <a:r>
              <a:rPr lang="en-ZA" sz="1800" dirty="0"/>
              <a:t>Education and training</a:t>
            </a:r>
          </a:p>
          <a:p>
            <a:pPr lvl="1"/>
            <a:r>
              <a:rPr lang="en-ZA" sz="1800" dirty="0"/>
              <a:t>Ensure that hand sanitizer, disinfectant and paper towel available in all areas of facility</a:t>
            </a:r>
          </a:p>
          <a:p>
            <a:pPr lvl="1"/>
            <a:r>
              <a:rPr lang="en-ZA" sz="1800" dirty="0"/>
              <a:t>Ensure that PPE is available in all areas of facility</a:t>
            </a:r>
          </a:p>
          <a:p>
            <a:endParaRPr lang="en-ZA" dirty="0"/>
          </a:p>
        </p:txBody>
      </p:sp>
    </p:spTree>
    <p:extLst>
      <p:ext uri="{BB962C8B-B14F-4D97-AF65-F5344CB8AC3E}">
        <p14:creationId xmlns:p14="http://schemas.microsoft.com/office/powerpoint/2010/main" val="334663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DF4E1-49FF-4008-A119-E54005D06B21}"/>
              </a:ext>
            </a:extLst>
          </p:cNvPr>
          <p:cNvSpPr>
            <a:spLocks noGrp="1"/>
          </p:cNvSpPr>
          <p:nvPr>
            <p:ph type="title"/>
          </p:nvPr>
        </p:nvSpPr>
        <p:spPr/>
        <p:txBody>
          <a:bodyPr/>
          <a:lstStyle/>
          <a:p>
            <a:r>
              <a:rPr lang="en-ZA" dirty="0"/>
              <a:t>Overview of required cleaning practice</a:t>
            </a:r>
          </a:p>
        </p:txBody>
      </p:sp>
      <p:sp>
        <p:nvSpPr>
          <p:cNvPr id="3" name="Content Placeholder 2">
            <a:extLst>
              <a:ext uri="{FF2B5EF4-FFF2-40B4-BE49-F238E27FC236}">
                <a16:creationId xmlns:a16="http://schemas.microsoft.com/office/drawing/2014/main" id="{1A583B87-B6EA-4BE1-AAA1-7B754F3E8F25}"/>
              </a:ext>
            </a:extLst>
          </p:cNvPr>
          <p:cNvSpPr>
            <a:spLocks noGrp="1"/>
          </p:cNvSpPr>
          <p:nvPr>
            <p:ph idx="1"/>
          </p:nvPr>
        </p:nvSpPr>
        <p:spPr>
          <a:xfrm>
            <a:off x="461084" y="1812759"/>
            <a:ext cx="8622758" cy="4280466"/>
          </a:xfrm>
        </p:spPr>
        <p:txBody>
          <a:bodyPr>
            <a:normAutofit/>
          </a:bodyPr>
          <a:lstStyle/>
          <a:p>
            <a:pPr lvl="0"/>
            <a:r>
              <a:rPr lang="en-ZA" sz="2000" dirty="0"/>
              <a:t>Facility environmental cleaning requires a proper schedule, checklist and program.</a:t>
            </a:r>
          </a:p>
          <a:p>
            <a:pPr lvl="0"/>
            <a:r>
              <a:rPr lang="en-ZA" sz="2000" dirty="0">
                <a:solidFill>
                  <a:srgbClr val="FF0000"/>
                </a:solidFill>
              </a:rPr>
              <a:t>Each area of the health facility </a:t>
            </a:r>
            <a:r>
              <a:rPr lang="en-ZA" sz="2000" dirty="0"/>
              <a:t>should be cleaned and disinfected at least </a:t>
            </a:r>
            <a:r>
              <a:rPr lang="en-ZA" sz="2000" dirty="0">
                <a:solidFill>
                  <a:srgbClr val="FF0000"/>
                </a:solidFill>
              </a:rPr>
              <a:t>twice daily</a:t>
            </a:r>
            <a:endParaRPr lang="en-ZA" sz="2000" dirty="0"/>
          </a:p>
          <a:p>
            <a:pPr lvl="0"/>
            <a:r>
              <a:rPr lang="en-ZA" sz="2000" dirty="0"/>
              <a:t>Disinfect </a:t>
            </a:r>
            <a:r>
              <a:rPr lang="en-ZA" sz="2000" dirty="0">
                <a:solidFill>
                  <a:srgbClr val="FF0000"/>
                </a:solidFill>
              </a:rPr>
              <a:t>frequently touched surfaces </a:t>
            </a:r>
            <a:r>
              <a:rPr lang="en-ZA" sz="2000" dirty="0"/>
              <a:t>with disinfectant wipe/solution every </a:t>
            </a:r>
            <a:r>
              <a:rPr lang="en-ZA" sz="2000" dirty="0">
                <a:solidFill>
                  <a:srgbClr val="FF0000"/>
                </a:solidFill>
              </a:rPr>
              <a:t>30 to 60 </a:t>
            </a:r>
            <a:r>
              <a:rPr lang="en-ZA" sz="2000" dirty="0"/>
              <a:t>minutes depending on frequency of use</a:t>
            </a:r>
          </a:p>
          <a:p>
            <a:pPr lvl="0"/>
            <a:r>
              <a:rPr lang="en-ZA" sz="2000" dirty="0"/>
              <a:t>Clean and disinfect facility </a:t>
            </a:r>
            <a:r>
              <a:rPr lang="en-ZA" sz="2000" dirty="0">
                <a:solidFill>
                  <a:srgbClr val="FF0000"/>
                </a:solidFill>
              </a:rPr>
              <a:t>toilets every 3 hours</a:t>
            </a:r>
            <a:r>
              <a:rPr lang="en-ZA" sz="2000" dirty="0"/>
              <a:t>.</a:t>
            </a:r>
          </a:p>
          <a:p>
            <a:pPr lvl="0"/>
            <a:r>
              <a:rPr lang="en-ZA" sz="2000" dirty="0">
                <a:solidFill>
                  <a:srgbClr val="FF0000"/>
                </a:solidFill>
              </a:rPr>
              <a:t>High-risk areas (orange zone areas</a:t>
            </a:r>
            <a:r>
              <a:rPr lang="en-ZA" sz="2000" dirty="0"/>
              <a:t>) should be cleaned and disinfected every 3 hours</a:t>
            </a:r>
          </a:p>
          <a:p>
            <a:pPr marL="0" indent="0">
              <a:buNone/>
            </a:pPr>
            <a:endParaRPr lang="en-ZA" dirty="0"/>
          </a:p>
        </p:txBody>
      </p:sp>
      <p:sp>
        <p:nvSpPr>
          <p:cNvPr id="5" name="TextBox 4">
            <a:extLst>
              <a:ext uri="{FF2B5EF4-FFF2-40B4-BE49-F238E27FC236}">
                <a16:creationId xmlns:a16="http://schemas.microsoft.com/office/drawing/2014/main" id="{4E91DFD6-1599-4B54-856C-3E304A1E81E6}"/>
              </a:ext>
            </a:extLst>
          </p:cNvPr>
          <p:cNvSpPr txBox="1"/>
          <p:nvPr/>
        </p:nvSpPr>
        <p:spPr>
          <a:xfrm>
            <a:off x="1379621" y="6269688"/>
            <a:ext cx="10571998" cy="646331"/>
          </a:xfrm>
          <a:prstGeom prst="rect">
            <a:avLst/>
          </a:prstGeom>
          <a:noFill/>
        </p:spPr>
        <p:txBody>
          <a:bodyPr wrap="square" rtlCol="0">
            <a:spAutoFit/>
          </a:bodyPr>
          <a:lstStyle/>
          <a:p>
            <a:r>
              <a:rPr lang="en-ZA" b="1" dirty="0">
                <a:solidFill>
                  <a:schemeClr val="bg1"/>
                </a:solidFill>
              </a:rPr>
              <a:t>*National: COVID-19 Disease: Infection Prevention and Control Guidelines v1 – April 2020</a:t>
            </a:r>
            <a:endParaRPr lang="en-ZA" dirty="0">
              <a:solidFill>
                <a:schemeClr val="bg1"/>
              </a:solidFill>
            </a:endParaRPr>
          </a:p>
          <a:p>
            <a:endParaRPr lang="en-ZA" dirty="0"/>
          </a:p>
        </p:txBody>
      </p:sp>
      <p:pic>
        <p:nvPicPr>
          <p:cNvPr id="12" name="Picture 11">
            <a:extLst>
              <a:ext uri="{FF2B5EF4-FFF2-40B4-BE49-F238E27FC236}">
                <a16:creationId xmlns:a16="http://schemas.microsoft.com/office/drawing/2014/main" id="{9838BB3E-82E7-4654-8D19-07C498F4CE8B}"/>
              </a:ext>
            </a:extLst>
          </p:cNvPr>
          <p:cNvPicPr>
            <a:picLocks noChangeAspect="1"/>
          </p:cNvPicPr>
          <p:nvPr/>
        </p:nvPicPr>
        <p:blipFill>
          <a:blip r:embed="rId3"/>
          <a:stretch>
            <a:fillRect/>
          </a:stretch>
        </p:blipFill>
        <p:spPr>
          <a:xfrm>
            <a:off x="6078575" y="300789"/>
            <a:ext cx="9144000" cy="6858000"/>
          </a:xfrm>
          <a:prstGeom prst="rect">
            <a:avLst/>
          </a:prstGeom>
        </p:spPr>
      </p:pic>
    </p:spTree>
    <p:extLst>
      <p:ext uri="{BB962C8B-B14F-4D97-AF65-F5344CB8AC3E}">
        <p14:creationId xmlns:p14="http://schemas.microsoft.com/office/powerpoint/2010/main" val="225200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9C734-784B-499F-98A1-56C057137A0A}"/>
              </a:ext>
            </a:extLst>
          </p:cNvPr>
          <p:cNvSpPr>
            <a:spLocks noGrp="1"/>
          </p:cNvSpPr>
          <p:nvPr>
            <p:ph type="title"/>
          </p:nvPr>
        </p:nvSpPr>
        <p:spPr/>
        <p:txBody>
          <a:bodyPr/>
          <a:lstStyle/>
          <a:p>
            <a:r>
              <a:rPr lang="en-ZA" dirty="0"/>
              <a:t>Types of waste – colour coding</a:t>
            </a:r>
          </a:p>
        </p:txBody>
      </p:sp>
      <p:sp>
        <p:nvSpPr>
          <p:cNvPr id="3" name="Content Placeholder 2">
            <a:extLst>
              <a:ext uri="{FF2B5EF4-FFF2-40B4-BE49-F238E27FC236}">
                <a16:creationId xmlns:a16="http://schemas.microsoft.com/office/drawing/2014/main" id="{C333E9D5-EE72-454B-9CE2-CB37E9C6239F}"/>
              </a:ext>
            </a:extLst>
          </p:cNvPr>
          <p:cNvSpPr>
            <a:spLocks noGrp="1"/>
          </p:cNvSpPr>
          <p:nvPr>
            <p:ph idx="1"/>
          </p:nvPr>
        </p:nvSpPr>
        <p:spPr>
          <a:xfrm>
            <a:off x="818713" y="2007534"/>
            <a:ext cx="10554574" cy="3636511"/>
          </a:xfrm>
        </p:spPr>
        <p:txBody>
          <a:bodyPr/>
          <a:lstStyle/>
          <a:p>
            <a:r>
              <a:rPr lang="en-ZA" sz="2500" dirty="0">
                <a:solidFill>
                  <a:srgbClr val="FF0000"/>
                </a:solidFill>
              </a:rPr>
              <a:t>Red</a:t>
            </a:r>
            <a:r>
              <a:rPr lang="en-ZA" sz="2500" dirty="0"/>
              <a:t> – all microbiology laboratory wastes, waste from surgeries and autopsies and all contaminated waste produced during treatment of patients including used PPE</a:t>
            </a:r>
          </a:p>
          <a:p>
            <a:r>
              <a:rPr lang="en-ZA" sz="2500" dirty="0">
                <a:solidFill>
                  <a:srgbClr val="F4E662"/>
                </a:solidFill>
              </a:rPr>
              <a:t>Yellow</a:t>
            </a:r>
            <a:r>
              <a:rPr lang="en-ZA" sz="2500" dirty="0"/>
              <a:t> – sharps disposal</a:t>
            </a:r>
          </a:p>
          <a:p>
            <a:r>
              <a:rPr lang="en-ZA" sz="2500" dirty="0"/>
              <a:t>Black – general waste</a:t>
            </a:r>
          </a:p>
          <a:p>
            <a:endParaRPr lang="en-ZA" dirty="0"/>
          </a:p>
        </p:txBody>
      </p:sp>
    </p:spTree>
    <p:extLst>
      <p:ext uri="{BB962C8B-B14F-4D97-AF65-F5344CB8AC3E}">
        <p14:creationId xmlns:p14="http://schemas.microsoft.com/office/powerpoint/2010/main" val="3522971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6E989-344F-4ACA-9F44-9CBFF0743A83}"/>
              </a:ext>
            </a:extLst>
          </p:cNvPr>
          <p:cNvSpPr>
            <a:spLocks noGrp="1"/>
          </p:cNvSpPr>
          <p:nvPr>
            <p:ph type="title"/>
          </p:nvPr>
        </p:nvSpPr>
        <p:spPr/>
        <p:txBody>
          <a:bodyPr/>
          <a:lstStyle/>
          <a:p>
            <a:r>
              <a:rPr lang="en-ZA" dirty="0"/>
              <a:t>Used PPE interim storage and disposal</a:t>
            </a:r>
          </a:p>
        </p:txBody>
      </p:sp>
      <p:sp>
        <p:nvSpPr>
          <p:cNvPr id="3" name="Content Placeholder 2">
            <a:extLst>
              <a:ext uri="{FF2B5EF4-FFF2-40B4-BE49-F238E27FC236}">
                <a16:creationId xmlns:a16="http://schemas.microsoft.com/office/drawing/2014/main" id="{66ABAF61-8415-4A7A-AFAC-91A5B8E95715}"/>
              </a:ext>
            </a:extLst>
          </p:cNvPr>
          <p:cNvSpPr>
            <a:spLocks noGrp="1"/>
          </p:cNvSpPr>
          <p:nvPr>
            <p:ph idx="1"/>
          </p:nvPr>
        </p:nvSpPr>
        <p:spPr>
          <a:xfrm>
            <a:off x="810000" y="1732548"/>
            <a:ext cx="10554574" cy="4633392"/>
          </a:xfrm>
        </p:spPr>
        <p:txBody>
          <a:bodyPr>
            <a:normAutofit fontScale="85000" lnSpcReduction="20000"/>
          </a:bodyPr>
          <a:lstStyle/>
          <a:p>
            <a:r>
              <a:rPr lang="en-ZA" sz="2000" dirty="0"/>
              <a:t>Need robust container (usually a cardboard box) with red plastic bag (per specifications)</a:t>
            </a:r>
          </a:p>
          <a:p>
            <a:pPr lvl="0"/>
            <a:r>
              <a:rPr lang="en-ZA" sz="2000" dirty="0"/>
              <a:t>Filled no more than ¾ full</a:t>
            </a:r>
          </a:p>
          <a:p>
            <a:pPr lvl="0"/>
            <a:r>
              <a:rPr lang="en-ZA" sz="2000" dirty="0"/>
              <a:t>Securely closed at all times</a:t>
            </a:r>
          </a:p>
          <a:p>
            <a:pPr lvl="0"/>
            <a:r>
              <a:rPr lang="en-ZA" sz="2000" dirty="0"/>
              <a:t>Interim storage </a:t>
            </a:r>
          </a:p>
          <a:p>
            <a:pPr lvl="1"/>
            <a:r>
              <a:rPr lang="en-ZA" sz="2000" dirty="0"/>
              <a:t>tied up/cable tied closed and marked when full</a:t>
            </a:r>
          </a:p>
          <a:p>
            <a:pPr lvl="1"/>
            <a:r>
              <a:rPr lang="en-ZA" sz="2000" dirty="0"/>
              <a:t>stored away from general waste</a:t>
            </a:r>
          </a:p>
          <a:p>
            <a:pPr lvl="1"/>
            <a:r>
              <a:rPr lang="en-ZA" sz="2000" dirty="0"/>
              <a:t>in a locked area (persons and pests should not have access) </a:t>
            </a:r>
          </a:p>
          <a:p>
            <a:pPr lvl="1"/>
            <a:r>
              <a:rPr lang="en-ZA" sz="2000" dirty="0"/>
              <a:t>that is well ventilated </a:t>
            </a:r>
          </a:p>
          <a:p>
            <a:pPr lvl="1"/>
            <a:r>
              <a:rPr lang="en-ZA" sz="2000" dirty="0"/>
              <a:t>that is washable with a drainage point in the floor</a:t>
            </a:r>
          </a:p>
          <a:p>
            <a:pPr lvl="1"/>
            <a:r>
              <a:rPr lang="en-ZA" sz="2000" dirty="0"/>
              <a:t>that has proper lighting</a:t>
            </a:r>
          </a:p>
          <a:p>
            <a:pPr lvl="1"/>
            <a:r>
              <a:rPr lang="en-ZA" sz="2000" dirty="0"/>
              <a:t>that is equipped with spill kits</a:t>
            </a:r>
          </a:p>
          <a:p>
            <a:pPr lvl="1"/>
            <a:r>
              <a:rPr lang="en-ZA" sz="2000" dirty="0"/>
              <a:t>room to be marked with universal sign that signifies “bio-hazard”</a:t>
            </a:r>
          </a:p>
          <a:p>
            <a:pPr lvl="1"/>
            <a:r>
              <a:rPr lang="en-ZA" sz="2000" dirty="0"/>
              <a:t>door to be marked with a “no entry” sign</a:t>
            </a:r>
          </a:p>
          <a:p>
            <a:endParaRPr lang="en-ZA" dirty="0"/>
          </a:p>
        </p:txBody>
      </p:sp>
    </p:spTree>
    <p:extLst>
      <p:ext uri="{BB962C8B-B14F-4D97-AF65-F5344CB8AC3E}">
        <p14:creationId xmlns:p14="http://schemas.microsoft.com/office/powerpoint/2010/main" val="37041505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VID">
  <a:themeElements>
    <a:clrScheme name="Custom 1 1">
      <a:dk1>
        <a:srgbClr val="515151"/>
      </a:dk1>
      <a:lt1>
        <a:srgbClr val="FFFFFF"/>
      </a:lt1>
      <a:dk2>
        <a:srgbClr val="44546A"/>
      </a:dk2>
      <a:lt2>
        <a:srgbClr val="F4F2E4"/>
      </a:lt2>
      <a:accent1>
        <a:srgbClr val="EF8F4A"/>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19469</TotalTime>
  <Words>2060</Words>
  <Application>Microsoft Office PowerPoint</Application>
  <PresentationFormat>Widescreen</PresentationFormat>
  <Paragraphs>195</Paragraphs>
  <Slides>29</Slides>
  <Notes>25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5" baseType="lpstr">
      <vt:lpstr>Arial</vt:lpstr>
      <vt:lpstr>Calibri</vt:lpstr>
      <vt:lpstr>Century Gothic</vt:lpstr>
      <vt:lpstr>Wingdings 2</vt:lpstr>
      <vt:lpstr>COVID</vt:lpstr>
      <vt:lpstr>Paintbrush Picture</vt:lpstr>
      <vt:lpstr>PowerPoint Presentation</vt:lpstr>
      <vt:lpstr>10 essential components of facility set-up</vt:lpstr>
      <vt:lpstr>Appropriate cleaning critical to all stations</vt:lpstr>
      <vt:lpstr>What is environmental cleaning?</vt:lpstr>
      <vt:lpstr>Bleach concentrations for disinfectant</vt:lpstr>
      <vt:lpstr>Cleaning responsibilities of facility staff </vt:lpstr>
      <vt:lpstr>Overview of required cleaning practice</vt:lpstr>
      <vt:lpstr>Types of waste – colour coding</vt:lpstr>
      <vt:lpstr>Used PPE interim storage and disposal</vt:lpstr>
      <vt:lpstr>PowerPoint Presentation</vt:lpstr>
      <vt:lpstr>Yellow Zone</vt:lpstr>
      <vt:lpstr>Cleaning requirements for yellow zone</vt:lpstr>
      <vt:lpstr>Cleaning responsibilities and  supplies for yellow zone</vt:lpstr>
      <vt:lpstr>Practical implementation tips</vt:lpstr>
      <vt:lpstr>Patients  with a POSITIVE SCREEN managed in</vt:lpstr>
      <vt:lpstr>Orange Zone</vt:lpstr>
      <vt:lpstr>Cleaning requirements for orange zone</vt:lpstr>
      <vt:lpstr>Cleaning responsibilities and supplies  for orange zone</vt:lpstr>
      <vt:lpstr>Waste management from orange zone</vt:lpstr>
      <vt:lpstr>Practical implementation tips</vt:lpstr>
      <vt:lpstr>Patients with a NEGATIVE SCREEN managed in the</vt:lpstr>
      <vt:lpstr>Blue Zone</vt:lpstr>
      <vt:lpstr>PowerPoint Presentation</vt:lpstr>
      <vt:lpstr>PowerPoint Presentation</vt:lpstr>
      <vt:lpstr>Practical implementation tips</vt:lpstr>
      <vt:lpstr>Terminal/Deep cleaning </vt:lpstr>
      <vt:lpstr>Process for terminal clean</vt:lpstr>
      <vt:lpstr>Thank you &amp; stay safe</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Practical COVID-19  health facility preparedness</dc:title>
  <dc:creator>Jean Elphick</dc:creator>
  <cp:lastModifiedBy>Lynne Wilkinson</cp:lastModifiedBy>
  <cp:revision>172</cp:revision>
  <dcterms:created xsi:type="dcterms:W3CDTF">2020-04-26T18:46:01Z</dcterms:created>
  <dcterms:modified xsi:type="dcterms:W3CDTF">2020-05-25T18:40:23Z</dcterms:modified>
</cp:coreProperties>
</file>